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379" r:id="rId2"/>
    <p:sldId id="302" r:id="rId3"/>
    <p:sldId id="380" r:id="rId4"/>
    <p:sldId id="267" r:id="rId5"/>
    <p:sldId id="268" r:id="rId6"/>
    <p:sldId id="496" r:id="rId7"/>
    <p:sldId id="495" r:id="rId8"/>
    <p:sldId id="351" r:id="rId9"/>
    <p:sldId id="381" r:id="rId10"/>
    <p:sldId id="492" r:id="rId11"/>
    <p:sldId id="353" r:id="rId12"/>
    <p:sldId id="357" r:id="rId13"/>
    <p:sldId id="360" r:id="rId14"/>
    <p:sldId id="361" r:id="rId15"/>
    <p:sldId id="362" r:id="rId16"/>
    <p:sldId id="363" r:id="rId17"/>
    <p:sldId id="358" r:id="rId18"/>
    <p:sldId id="364" r:id="rId19"/>
    <p:sldId id="365" r:id="rId20"/>
    <p:sldId id="494" r:id="rId21"/>
    <p:sldId id="497" r:id="rId22"/>
    <p:sldId id="377" r:id="rId23"/>
    <p:sldId id="367" r:id="rId24"/>
    <p:sldId id="368" r:id="rId25"/>
    <p:sldId id="498" r:id="rId26"/>
    <p:sldId id="499" r:id="rId27"/>
    <p:sldId id="370" r:id="rId28"/>
    <p:sldId id="371" r:id="rId29"/>
    <p:sldId id="369" r:id="rId30"/>
    <p:sldId id="372" r:id="rId31"/>
    <p:sldId id="373" r:id="rId32"/>
    <p:sldId id="374" r:id="rId33"/>
    <p:sldId id="375" r:id="rId34"/>
    <p:sldId id="376" r:id="rId35"/>
    <p:sldId id="493" r:id="rId36"/>
    <p:sldId id="412" r:id="rId37"/>
    <p:sldId id="430" r:id="rId38"/>
    <p:sldId id="418" r:id="rId39"/>
    <p:sldId id="490" r:id="rId40"/>
    <p:sldId id="416" r:id="rId41"/>
    <p:sldId id="417" r:id="rId42"/>
    <p:sldId id="491"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527" autoAdjust="0"/>
    <p:restoredTop sz="71973" autoAdjust="0"/>
  </p:normalViewPr>
  <p:slideViewPr>
    <p:cSldViewPr snapToGrid="0">
      <p:cViewPr varScale="1">
        <p:scale>
          <a:sx n="90" d="100"/>
          <a:sy n="90" d="100"/>
        </p:scale>
        <p:origin x="1152" y="176"/>
      </p:cViewPr>
      <p:guideLst/>
    </p:cSldViewPr>
  </p:slideViewPr>
  <p:notesTextViewPr>
    <p:cViewPr>
      <p:scale>
        <a:sx n="1" d="1"/>
        <a:sy n="1" d="1"/>
      </p:scale>
      <p:origin x="0" y="0"/>
    </p:cViewPr>
  </p:notesTextViewPr>
  <p:sorterViewPr>
    <p:cViewPr>
      <p:scale>
        <a:sx n="100" d="100"/>
        <a:sy n="100" d="100"/>
      </p:scale>
      <p:origin x="0" y="-58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2.png>
</file>

<file path=ppt/media/image3.jpeg>
</file>

<file path=ppt/media/image4.jpeg>
</file>

<file path=ppt/media/image5.tif>
</file>

<file path=ppt/media/image6.jpeg>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We’ll say more about this in a minute, when we get to Principle 2: Make Your Data Mean Something</a:t>
            </a:r>
            <a:endParaRPr lang="en-US" dirty="0"/>
          </a:p>
        </p:txBody>
      </p:sp>
    </p:spTree>
    <p:extLst>
      <p:ext uri="{BB962C8B-B14F-4D97-AF65-F5344CB8AC3E}">
        <p14:creationId xmlns:p14="http://schemas.microsoft.com/office/powerpoint/2010/main" val="30179601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particular convention is part of Prof. Wand's personal coding practice. .  You’ll see similar conventions in the names we chose for the functions in Homework 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decide about the coding conventions you will use.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4891245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need to define a type Shirt, which will be the data type that represent shirts.  Inside that data type, there will be a field called color, and we need to record the fact that this field represents the color of the shirt.</a:t>
            </a:r>
          </a:p>
          <a:p>
            <a:r>
              <a:rPr lang="en-US" dirty="0"/>
              <a:t>We need to define a type Color, which will be the data type for representing colors.</a:t>
            </a:r>
          </a:p>
          <a:p>
            <a:endParaRPr lang="en-US" dirty="0"/>
          </a:p>
          <a:p>
            <a:r>
              <a:rPr lang="en-US" dirty="0"/>
              <a:t>And when we need to represent my shirt, we’ll define a variable </a:t>
            </a:r>
            <a:r>
              <a:rPr lang="en-US" dirty="0" err="1"/>
              <a:t>myShirt</a:t>
            </a:r>
            <a:r>
              <a:rPr lang="en-US" dirty="0"/>
              <a:t>, and we need to record the fact that this variable contains a representation of my shirt.</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2297736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my shirt is red.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in the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a:t>
            </a:r>
          </a:p>
          <a:p>
            <a:r>
              <a:rPr lang="en-US" dirty="0"/>
              <a:t>&lt;read slide, and click 3 times to view the whole animation&gt;</a:t>
            </a:r>
          </a:p>
          <a:p>
            <a:r>
              <a:rPr lang="en-US" dirty="0"/>
              <a:t>Note that this UML diagram gives us some information about this:  it says that each wheel object is “had” by exactly one car object. </a:t>
            </a:r>
          </a:p>
          <a:p>
            <a:r>
              <a:rPr lang="en-US" dirty="0"/>
              <a:t>But this is pretty well-hidden.  It would have been helpful if the person who wrote this UML documented exactly what they meant..</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7502957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the </a:t>
            </a:r>
            <a:r>
              <a:rPr lang="en-US" dirty="0" err="1"/>
              <a:t>covey.town</a:t>
            </a:r>
            <a:r>
              <a:rPr lang="en-US" dirty="0"/>
              <a:t> codebase. There are quite a few tests for the </a:t>
            </a:r>
            <a:r>
              <a:rPr lang="en-US" dirty="0" err="1"/>
              <a:t>ConverstaionArea</a:t>
            </a:r>
            <a:r>
              <a:rPr lang="en-US" dirty="0"/>
              <a:t> class. However, all of them require creating some conversation area, and many of them involve adding some player to that conversation area. By putting these repeated steps in a “</a:t>
            </a:r>
            <a:r>
              <a:rPr lang="en-US" dirty="0" err="1"/>
              <a:t>beforeEach</a:t>
            </a:r>
            <a:r>
              <a:rPr lang="en-US" dirty="0"/>
              <a:t>”, we ensure that they run before each test. If we ever change the way that conversation areas are created, we can change all of the tests at once, by changing just this one location.</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27952737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the </a:t>
            </a:r>
            <a:r>
              <a:rPr lang="en-US" dirty="0" err="1"/>
              <a:t>covey.town</a:t>
            </a:r>
            <a:r>
              <a:rPr lang="en-US" dirty="0"/>
              <a:t> codebase. There are many aspects of the system that need to know which players are “Nearby” for the purposes of including in a video call. In the original implementation, this behavior was scattered throughout the codebase, and two players were considered “nearby” if the distance between their two centers was less than some threshold. Then, with the additional of “interactable areas”, the definition of “nearby” had to change, such that if either player is in an interactable area, they would be considered nearby </a:t>
            </a:r>
            <a:r>
              <a:rPr lang="en-US" dirty="0" err="1"/>
              <a:t>iff</a:t>
            </a:r>
            <a:r>
              <a:rPr lang="en-US" dirty="0"/>
              <a:t> they were both in the same interactable area.</a:t>
            </a:r>
          </a:p>
          <a:p>
            <a:endParaRPr lang="en-US" b="1" dirty="0">
              <a:solidFill>
                <a:schemeClr val="tx1"/>
              </a:solidFill>
            </a:endParaRPr>
          </a:p>
          <a:p>
            <a:r>
              <a:rPr lang="en-US" b="0" dirty="0">
                <a:solidFill>
                  <a:schemeClr val="tx1"/>
                </a:solidFill>
              </a:rPr>
              <a:t>Note that this method has a clear name that explains what it returns, and because it is returning something, the name is a noun (</a:t>
            </a:r>
            <a:r>
              <a:rPr lang="en-US" b="0" dirty="0" err="1">
                <a:solidFill>
                  <a:schemeClr val="tx1"/>
                </a:solidFill>
              </a:rPr>
              <a:t>nearbyPlayers</a:t>
            </a:r>
            <a:r>
              <a:rPr lang="en-US" b="0" dirty="0">
                <a:solidFill>
                  <a:schemeClr val="tx1"/>
                </a:solidFill>
              </a:rPr>
              <a:t>).</a:t>
            </a:r>
          </a:p>
          <a:p>
            <a:r>
              <a:rPr lang="en-US" b="0" dirty="0">
                <a:solidFill>
                  <a:schemeClr val="tx1"/>
                </a:solidFill>
              </a:rPr>
              <a:t>Note that this method also is somewhat self-documenting, separating the code that filters the players from the predicate that determines which players are nearby. Perhaps this is even an example of “one method one job”</a:t>
            </a:r>
          </a:p>
          <a:p>
            <a:r>
              <a:rPr lang="en-US" b="0" dirty="0">
                <a:solidFill>
                  <a:schemeClr val="tx1"/>
                </a:solidFill>
              </a:rPr>
              <a:t>This design could also make it cleaner to further refactor the “</a:t>
            </a:r>
            <a:r>
              <a:rPr lang="en-US" b="0" dirty="0" err="1">
                <a:solidFill>
                  <a:schemeClr val="tx1"/>
                </a:solidFill>
              </a:rPr>
              <a:t>areTwoPlayersNearby</a:t>
            </a:r>
            <a:r>
              <a:rPr lang="en-US" b="0" dirty="0">
                <a:solidFill>
                  <a:schemeClr val="tx1"/>
                </a:solidFill>
              </a:rPr>
              <a:t>” predicate into a method of </a:t>
            </a:r>
            <a:r>
              <a:rPr lang="en-US" b="0" dirty="0" err="1">
                <a:solidFill>
                  <a:schemeClr val="tx1"/>
                </a:solidFill>
              </a:rPr>
              <a:t>PlayerController</a:t>
            </a:r>
            <a:r>
              <a:rPr lang="en-US" b="0" dirty="0">
                <a:solidFill>
                  <a:schemeClr val="tx1"/>
                </a:solidFill>
              </a:rPr>
              <a:t>, in the event that it becomes necessary in the future</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37298637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Let's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&lt;You can skip this example if you are worried about time&gt;</a:t>
            </a:r>
          </a:p>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25533564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a:p>
            <a:r>
              <a:rPr lang="en-US" dirty="0"/>
              <a:t>What assumptions does </a:t>
            </a:r>
            <a:r>
              <a:rPr lang="en-US" b="1" dirty="0"/>
              <a:t>income2bracket</a:t>
            </a:r>
            <a:r>
              <a:rPr lang="en-US" dirty="0"/>
              <a:t> make about the list </a:t>
            </a:r>
            <a:r>
              <a:rPr lang="en-US" b="1" dirty="0"/>
              <a:t>brackets</a:t>
            </a:r>
            <a:r>
              <a:rPr lang="en-US" dirty="0"/>
              <a:t>?</a:t>
            </a:r>
            <a:r>
              <a:rPr lang="en-US" b="1" dirty="0"/>
              <a:t>  </a:t>
            </a:r>
            <a:r>
              <a:rPr lang="en-US" b="0" dirty="0"/>
              <a:t>Hint: how could you define a bracket list that would break income2bracket?  Where should we record these assumptions? Would it help to define a type called </a:t>
            </a:r>
            <a:r>
              <a:rPr lang="en-US" b="0" dirty="0" err="1"/>
              <a:t>TaxBracketList</a:t>
            </a:r>
            <a:r>
              <a:rPr lang="en-US" b="0" dirty="0"/>
              <a:t>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&lt;Ask students what return values are&gt;</a:t>
            </a:r>
          </a:p>
          <a:p>
            <a:r>
              <a:rPr lang="en-US" dirty="0"/>
              <a:t>Click 1: see first answer</a:t>
            </a:r>
          </a:p>
          <a:p>
            <a:r>
              <a:rPr lang="en-US" dirty="0"/>
              <a:t>Click 2: see common wrong answer for second call.</a:t>
            </a:r>
          </a:p>
          <a:p>
            <a:r>
              <a:rPr lang="en-US" dirty="0"/>
              <a:t>Click 3: Show correct wrong answer</a:t>
            </a:r>
          </a:p>
          <a:p>
            <a:br>
              <a:rPr lang="en-US" dirty="0"/>
            </a:br>
            <a:r>
              <a:rPr lang="en-US" dirty="0"/>
              <a:t>This is an example of code that is hard to understand, due to syntax: had there been curly braces around the code controlled by the if statement (line 3), and had line 4 been indented to match lines 2 and 5, it would have been obvious what the function did.</a:t>
            </a:r>
          </a:p>
          <a:p>
            <a:endParaRPr lang="en-US" dirty="0"/>
          </a:p>
          <a:p>
            <a:r>
              <a:rPr lang="en-US" dirty="0"/>
              <a:t>This is an example of a bad design that can be easily solved by a linter, which can check for syntactic rules like this (and fix them!)</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99146215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&lt;Cover if time&gt; </a:t>
            </a:r>
          </a:p>
          <a:p>
            <a:r>
              <a:rPr lang="en-US" dirty="0"/>
              <a:t>This lesson has been about design at the code level.   Here’s some brief introduction to the other two scales. </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36</a:t>
            </a:fld>
            <a:endParaRPr lang="en-US"/>
          </a:p>
        </p:txBody>
      </p:sp>
    </p:spTree>
    <p:extLst>
      <p:ext uri="{BB962C8B-B14F-4D97-AF65-F5344CB8AC3E}">
        <p14:creationId xmlns:p14="http://schemas.microsoft.com/office/powerpoint/2010/main" val="30158193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first architectural style is the object-oriented architecture.  In this architecture, the pieces of the program correspond to entities in the real world, and the properties and operations correspond to properties and operations of the corresponding real-world objects.</a:t>
            </a:r>
          </a:p>
          <a:p>
            <a:endParaRPr lang="en-US" dirty="0"/>
          </a:p>
          <a:p>
            <a:r>
              <a:rPr lang="en-US" dirty="0"/>
              <a:t>For example, in a library catalog system, we might have…&lt;read slide&gt;.</a:t>
            </a:r>
          </a:p>
          <a:p>
            <a:endParaRPr lang="en-US" dirty="0"/>
          </a:p>
          <a:p>
            <a:r>
              <a:rPr lang="en-US" dirty="0"/>
              <a:t>This is not about the language technology that we use to implement the system.  We could conceivably implement an object-oriented architecture using a language that was not itself object-oriented.</a:t>
            </a:r>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28752583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Pipelines are a third kind of architecture.  Here, the pieces correspond to steps in the transformation of some data.  Each piece depends on the data produced by the preceding piece.</a:t>
            </a:r>
          </a:p>
        </p:txBody>
      </p:sp>
      <p:sp>
        <p:nvSpPr>
          <p:cNvPr id="4" name="Slide Number Placeholder 3"/>
          <p:cNvSpPr>
            <a:spLocks noGrp="1"/>
          </p:cNvSpPr>
          <p:nvPr>
            <p:ph type="sldNum" sz="quarter" idx="5"/>
          </p:nvPr>
        </p:nvSpPr>
        <p:spPr/>
        <p:txBody>
          <a:bodyPr/>
          <a:lstStyle/>
          <a:p>
            <a:fld id="{07937F07-1250-4CCE-B198-1B2887014F41}" type="slidenum">
              <a:rPr lang="en-US" smtClean="0"/>
              <a:t>38</a:t>
            </a:fld>
            <a:endParaRPr lang="en-US"/>
          </a:p>
        </p:txBody>
      </p:sp>
    </p:spTree>
    <p:extLst>
      <p:ext uri="{BB962C8B-B14F-4D97-AF65-F5344CB8AC3E}">
        <p14:creationId xmlns:p14="http://schemas.microsoft.com/office/powerpoint/2010/main" val="2664700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Pipelines are a third kind of architecture.  Here, the pieces correspond to steps in the transformation of some data.  Each piece depends on the data produced by the preceding piece.</a:t>
            </a:r>
          </a:p>
        </p:txBody>
      </p:sp>
      <p:sp>
        <p:nvSpPr>
          <p:cNvPr id="4" name="Slide Number Placeholder 3"/>
          <p:cNvSpPr>
            <a:spLocks noGrp="1"/>
          </p:cNvSpPr>
          <p:nvPr>
            <p:ph type="sldNum" sz="quarter" idx="5"/>
          </p:nvPr>
        </p:nvSpPr>
        <p:spPr/>
        <p:txBody>
          <a:bodyPr/>
          <a:lstStyle/>
          <a:p>
            <a:fld id="{07937F07-1250-4CCE-B198-1B2887014F41}" type="slidenum">
              <a:rPr lang="en-US" smtClean="0"/>
              <a:t>39</a:t>
            </a:fld>
            <a:endParaRPr lang="en-US"/>
          </a:p>
        </p:txBody>
      </p:sp>
    </p:spTree>
    <p:extLst>
      <p:ext uri="{BB962C8B-B14F-4D97-AF65-F5344CB8AC3E}">
        <p14:creationId xmlns:p14="http://schemas.microsoft.com/office/powerpoint/2010/main" val="34856274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layered architecture.  In a layered architecture, the pieces correspond to levels of concern, where each layer depends on services from the layer or layers below.   This is an example of “Separation of Concerns.”   For example, the Presentation Layer depends only on the data supplied by the Business Layer; it does not have to concern itself with the details of how that data is computed.</a:t>
            </a:r>
          </a:p>
          <a:p>
            <a:endParaRPr lang="en-US" dirty="0"/>
          </a:p>
          <a:p>
            <a:r>
              <a:rPr lang="en-US" dirty="0"/>
              <a:t>One advantage of this architecture is that the different layers typically require different areas of expertise, so in a large project one might have separate teams for each layer.</a:t>
            </a:r>
          </a:p>
          <a:p>
            <a:endParaRPr lang="en-US" dirty="0"/>
          </a:p>
          <a:p>
            <a:r>
              <a:rPr lang="en-US" dirty="0"/>
              <a:t>Remember that each Layer may have its own internal architecture.  For example, the Presentation Layer may itself be implemented using an object-oriented architecture.</a:t>
            </a:r>
          </a:p>
        </p:txBody>
      </p:sp>
      <p:sp>
        <p:nvSpPr>
          <p:cNvPr id="4" name="Slide Number Placeholder 3"/>
          <p:cNvSpPr>
            <a:spLocks noGrp="1"/>
          </p:cNvSpPr>
          <p:nvPr>
            <p:ph type="sldNum" sz="quarter" idx="5"/>
          </p:nvPr>
        </p:nvSpPr>
        <p:spPr/>
        <p:txBody>
          <a:bodyPr/>
          <a:lstStyle/>
          <a:p>
            <a:fld id="{07937F07-1250-4CCE-B198-1B2887014F41}" type="slidenum">
              <a:rPr lang="en-US" smtClean="0"/>
              <a:t>40</a:t>
            </a:fld>
            <a:endParaRPr lang="en-US"/>
          </a:p>
        </p:txBody>
      </p:sp>
    </p:spTree>
    <p:extLst>
      <p:ext uri="{BB962C8B-B14F-4D97-AF65-F5344CB8AC3E}">
        <p14:creationId xmlns:p14="http://schemas.microsoft.com/office/powerpoint/2010/main" val="14701979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Layered architectures are very common in Operating Systems.  You’ve probably seen pictures like this in your Operating Systems class.</a:t>
            </a:r>
          </a:p>
        </p:txBody>
      </p:sp>
      <p:sp>
        <p:nvSpPr>
          <p:cNvPr id="4" name="Slide Number Placeholder 3"/>
          <p:cNvSpPr>
            <a:spLocks noGrp="1"/>
          </p:cNvSpPr>
          <p:nvPr>
            <p:ph type="sldNum" sz="quarter" idx="5"/>
          </p:nvPr>
        </p:nvSpPr>
        <p:spPr/>
        <p:txBody>
          <a:bodyPr/>
          <a:lstStyle/>
          <a:p>
            <a:fld id="{07937F07-1250-4CCE-B198-1B2887014F41}" type="slidenum">
              <a:rPr lang="en-US" smtClean="0"/>
              <a:t>41</a:t>
            </a:fld>
            <a:endParaRPr lang="en-US"/>
          </a:p>
        </p:txBody>
      </p:sp>
    </p:spTree>
    <p:extLst>
      <p:ext uri="{BB962C8B-B14F-4D97-AF65-F5344CB8AC3E}">
        <p14:creationId xmlns:p14="http://schemas.microsoft.com/office/powerpoint/2010/main" val="1557356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What function gets called if the value is 1? (</a:t>
            </a:r>
            <a:r>
              <a:rPr lang="en-US" dirty="0" err="1"/>
              <a:t>doSomething</a:t>
            </a:r>
            <a:r>
              <a:rPr lang="en-US" dirty="0"/>
              <a:t> and </a:t>
            </a:r>
            <a:r>
              <a:rPr lang="en-US" dirty="0" err="1"/>
              <a:t>doSomethignElse</a:t>
            </a:r>
            <a:r>
              <a:rPr lang="en-US" dirty="0"/>
              <a:t>)</a:t>
            </a:r>
          </a:p>
          <a:p>
            <a:endParaRPr lang="en-US" dirty="0"/>
          </a:p>
          <a:p>
            <a:r>
              <a:rPr lang="en-US" dirty="0"/>
              <a:t>This is also somewhat confusing, because the case statement on line 3 will also execute line 6 because there is no “break” in the switch statement, and the semantics of switch statements is that if there is no break, the execution continues.</a:t>
            </a:r>
          </a:p>
          <a:p>
            <a:endParaRPr lang="en-US" dirty="0"/>
          </a:p>
          <a:p>
            <a:r>
              <a:rPr lang="en-US" dirty="0"/>
              <a:t>Rules on switch/case and break statements can also be automatically enforced by linters.</a:t>
            </a:r>
          </a:p>
          <a:p>
            <a:endParaRPr lang="en-US" dirty="0"/>
          </a:p>
          <a:p>
            <a:r>
              <a:rPr lang="en-US" dirty="0"/>
              <a:t>However, this is not a lecture about confusing syntax: we will rely on a linter to avoid these confusing patterns. </a:t>
            </a:r>
          </a:p>
          <a:p>
            <a:br>
              <a:rPr lang="en-US" dirty="0"/>
            </a:br>
            <a:r>
              <a:rPr lang="en-US" dirty="0"/>
              <a:t>What are the qualities that make for ”well-designed” code?</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972302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code should not only be easy to comprehend, but ideally also easy to reuse. &lt;read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046007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way to capture this idea of “easy to comprehend” is to look at design research, and in particular, the goal of creating *usable* designs. </a:t>
            </a:r>
          </a:p>
          <a:p>
            <a:endParaRPr lang="en-US" dirty="0"/>
          </a:p>
          <a:p>
            <a:r>
              <a:rPr lang="en-US" dirty="0"/>
              <a:t>In “The design of everyday things”, Don Norman describes what makes designs usable.</a:t>
            </a:r>
          </a:p>
          <a:p>
            <a:endParaRPr lang="en-US" dirty="0"/>
          </a:p>
          <a:p>
            <a:r>
              <a:rPr lang="en-US" dirty="0"/>
              <a:t>Norman provides doors as an example: typically, a handle like this indicates that you should pull on the handle to open the door.</a:t>
            </a:r>
          </a:p>
          <a:p>
            <a:endParaRPr lang="en-US" dirty="0"/>
          </a:p>
          <a:p>
            <a:r>
              <a:rPr lang="en-US" dirty="0"/>
              <a:t>(Click to build) Note that both sides of the door has the same kind of handle. However, if the door swings only one way, it is not immediately evident to a user of the door what they should do with it. This door is not as usable as one that uses different kind of handles to indicate how the user should interact with the door (push v pull)</a:t>
            </a:r>
          </a:p>
          <a:p>
            <a:endParaRPr lang="en-US" dirty="0"/>
          </a:p>
          <a:p>
            <a:r>
              <a:rPr lang="en-US" dirty="0"/>
              <a:t>How can code be “usable”? Consider the ways that developers interact with code: fixing bugs, extending it, reusing it – usable code is code that developers can efficiently and effectively developers can perform these tasks.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135679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8056510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We’ve phrased this in terms of programming practices: things that you can do to make your </a:t>
            </a:r>
            <a:r>
              <a:rPr lang="en-US" sz="1200">
                <a:solidFill>
                  <a:schemeClr val="tx1"/>
                </a:solidFill>
              </a:rPr>
              <a:t>code better.</a:t>
            </a: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9541748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9/12/22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9/12/22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9/12/22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46615882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9/12/22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9/12/22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9/12/22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9/12/22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9/12/22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9/12/22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9/12/22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9/12/22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9/12/22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39.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tif"/><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Lecture 3: 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237828"/>
            <a:ext cx="10814539" cy="1655762"/>
          </a:xfrm>
        </p:spPr>
        <p:txBody>
          <a:bodyPr/>
          <a:lstStyle/>
          <a:p>
            <a:pPr>
              <a:lnSpc>
                <a:spcPct val="100000"/>
              </a:lnSpc>
            </a:pPr>
            <a:r>
              <a:rPr lang="en-US" dirty="0"/>
              <a:t>Jonathan Bell, Adeel </a:t>
            </a:r>
            <a:r>
              <a:rPr lang="en-US" dirty="0" err="1"/>
              <a:t>Bhutta</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3" name="Content Placeholder 2">
            <a:extLst>
              <a:ext uri="{FF2B5EF4-FFF2-40B4-BE49-F238E27FC236}">
                <a16:creationId xmlns:a16="http://schemas.microsoft.com/office/drawing/2014/main" id="{94B00FEA-9404-0E96-5698-9B5A844AD205}"/>
              </a:ext>
            </a:extLst>
          </p:cNvPr>
          <p:cNvSpPr>
            <a:spLocks noGrp="1"/>
          </p:cNvSpPr>
          <p:nvPr>
            <p:ph idx="1"/>
          </p:nvPr>
        </p:nvSpPr>
        <p:spPr/>
        <p:txBody>
          <a:bodyPr/>
          <a:lstStyle/>
          <a:p>
            <a:r>
              <a:rPr lang="en-US" dirty="0"/>
              <a:t>Design at the interaction scale: next topic</a:t>
            </a:r>
          </a:p>
          <a:p>
            <a:r>
              <a:rPr lang="en-US" dirty="0"/>
              <a:t>Design at the architecture scale: in a few weeks</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10</a:t>
            </a:fld>
            <a:endParaRPr lang="en-US"/>
          </a:p>
        </p:txBody>
      </p:sp>
    </p:spTree>
    <p:extLst>
      <p:ext uri="{BB962C8B-B14F-4D97-AF65-F5344CB8AC3E}">
        <p14:creationId xmlns:p14="http://schemas.microsoft.com/office/powerpoint/2010/main" val="509432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1F185-60B9-4A8A-ACEC-EA4C06C9E0CE}"/>
              </a:ext>
            </a:extLst>
          </p:cNvPr>
          <p:cNvSpPr>
            <a:spLocks noGrp="1"/>
          </p:cNvSpPr>
          <p:nvPr>
            <p:ph type="title"/>
          </p:nvPr>
        </p:nvSpPr>
        <p:spPr/>
        <p:txBody>
          <a:bodyPr/>
          <a:lstStyle/>
          <a:p>
            <a:r>
              <a:rPr lang="en-US" dirty="0"/>
              <a:t>Coupling is the biggest source of complexity at the code level</a:t>
            </a:r>
          </a:p>
        </p:txBody>
      </p:sp>
      <p:sp>
        <p:nvSpPr>
          <p:cNvPr id="3" name="Content Placeholder 2">
            <a:extLst>
              <a:ext uri="{FF2B5EF4-FFF2-40B4-BE49-F238E27FC236}">
                <a16:creationId xmlns:a16="http://schemas.microsoft.com/office/drawing/2014/main" id="{1B8B6E80-BC09-4368-A7F4-8B3141427140}"/>
              </a:ext>
            </a:extLst>
          </p:cNvPr>
          <p:cNvSpPr>
            <a:spLocks noGrp="1"/>
          </p:cNvSpPr>
          <p:nvPr>
            <p:ph idx="1"/>
          </p:nvPr>
        </p:nvSpPr>
        <p:spPr/>
        <p:txBody>
          <a:bodyPr>
            <a:normAutofit fontScale="92500" lnSpcReduction="10000"/>
          </a:bodyPr>
          <a:lstStyle/>
          <a:p>
            <a:r>
              <a:rPr lang="en-US" dirty="0"/>
              <a:t>Two pieces of code are </a:t>
            </a:r>
            <a:r>
              <a:rPr lang="en-US" i="1" dirty="0">
                <a:solidFill>
                  <a:srgbClr val="FF0000"/>
                </a:solidFill>
              </a:rPr>
              <a:t>coupled</a:t>
            </a:r>
            <a:r>
              <a:rPr lang="en-US" dirty="0"/>
              <a:t> if a change in one demands a change in the other.</a:t>
            </a:r>
          </a:p>
          <a:p>
            <a:r>
              <a:rPr lang="en-US" dirty="0"/>
              <a:t>A coupling represents an agreement between the two pieces of code.</a:t>
            </a:r>
          </a:p>
          <a:p>
            <a:pPr lvl="1"/>
            <a:r>
              <a:rPr lang="en-US" dirty="0"/>
              <a:t>They may agree on:</a:t>
            </a:r>
          </a:p>
          <a:p>
            <a:pPr lvl="2"/>
            <a:r>
              <a:rPr lang="en-US" dirty="0"/>
              <a:t>names</a:t>
            </a:r>
          </a:p>
          <a:p>
            <a:pPr lvl="2"/>
            <a:r>
              <a:rPr lang="en-US" dirty="0"/>
              <a:t>order (e.g. of arguments)</a:t>
            </a:r>
          </a:p>
          <a:p>
            <a:pPr lvl="2"/>
            <a:r>
              <a:rPr lang="en-US" dirty="0"/>
              <a:t>meaning (e.g. meaning of data)</a:t>
            </a:r>
          </a:p>
          <a:p>
            <a:pPr lvl="2"/>
            <a:r>
              <a:rPr lang="en-US" dirty="0"/>
              <a:t>algorithms</a:t>
            </a:r>
          </a:p>
          <a:p>
            <a:r>
              <a:rPr lang="en-US" dirty="0"/>
              <a:t>The more two pieces of code are coupled, the harder they are to understand and modify: you have to understand both to understand either of them.</a:t>
            </a:r>
          </a:p>
        </p:txBody>
      </p:sp>
      <p:sp>
        <p:nvSpPr>
          <p:cNvPr id="4" name="Slide Number Placeholder 3">
            <a:extLst>
              <a:ext uri="{FF2B5EF4-FFF2-40B4-BE49-F238E27FC236}">
                <a16:creationId xmlns:a16="http://schemas.microsoft.com/office/drawing/2014/main" id="{AE980DC1-0599-4282-9BEC-D9104EBF9E70}"/>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5" name="Rectangle 4">
            <a:extLst>
              <a:ext uri="{FF2B5EF4-FFF2-40B4-BE49-F238E27FC236}">
                <a16:creationId xmlns:a16="http://schemas.microsoft.com/office/drawing/2014/main" id="{677A94EB-EE25-48A2-9902-2EBB3CBA848B}"/>
              </a:ext>
            </a:extLst>
          </p:cNvPr>
          <p:cNvSpPr/>
          <p:nvPr/>
        </p:nvSpPr>
        <p:spPr>
          <a:xfrm>
            <a:off x="9176289" y="1588577"/>
            <a:ext cx="2177511" cy="170481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a:solidFill>
                  <a:schemeClr val="tx1"/>
                </a:solidFill>
                <a:latin typeface="Ink Free" panose="03080402000500000000" pitchFamily="66" charset="0"/>
              </a:rPr>
              <a:t>There's a fancy word for this: </a:t>
            </a:r>
            <a:r>
              <a:rPr lang="en-US" b="1" i="1" dirty="0" err="1">
                <a:solidFill>
                  <a:srgbClr val="FF0000"/>
                </a:solidFill>
                <a:latin typeface="Ink Free" panose="03080402000500000000" pitchFamily="66" charset="0"/>
              </a:rPr>
              <a:t>connascence</a:t>
            </a:r>
            <a:r>
              <a:rPr lang="en-US" b="1" dirty="0">
                <a:solidFill>
                  <a:schemeClr val="tx1"/>
                </a:solidFill>
                <a:latin typeface="Ink Free" panose="03080402000500000000" pitchFamily="66" charset="0"/>
              </a:rPr>
              <a:t> (meaning "born together")</a:t>
            </a:r>
          </a:p>
        </p:txBody>
      </p:sp>
      <p:sp>
        <p:nvSpPr>
          <p:cNvPr id="6" name="Rectangle 5">
            <a:extLst>
              <a:ext uri="{FF2B5EF4-FFF2-40B4-BE49-F238E27FC236}">
                <a16:creationId xmlns:a16="http://schemas.microsoft.com/office/drawing/2014/main" id="{7DF34EB9-849C-4D6F-A118-3C3094936FE2}"/>
              </a:ext>
            </a:extLst>
          </p:cNvPr>
          <p:cNvSpPr/>
          <p:nvPr/>
        </p:nvSpPr>
        <p:spPr>
          <a:xfrm>
            <a:off x="9176288" y="4081221"/>
            <a:ext cx="2177511" cy="101831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More coupling means less readability, less modifiability</a:t>
            </a:r>
          </a:p>
        </p:txBody>
      </p:sp>
    </p:spTree>
    <p:extLst>
      <p:ext uri="{BB962C8B-B14F-4D97-AF65-F5344CB8AC3E}">
        <p14:creationId xmlns:p14="http://schemas.microsoft.com/office/powerpoint/2010/main" val="30334599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12</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13</a:t>
            </a:fld>
            <a:endParaRPr lang="en-US"/>
          </a:p>
        </p:txBody>
      </p:sp>
    </p:spTree>
    <p:extLst>
      <p:ext uri="{BB962C8B-B14F-4D97-AF65-F5344CB8AC3E}">
        <p14:creationId xmlns:p14="http://schemas.microsoft.com/office/powerpoint/2010/main" val="864930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lstStyle/>
          <a:p>
            <a:r>
              <a:rPr lang="en-US"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14</a:t>
            </a:fld>
            <a:endParaRPr lang="en-US">
              <a:sym typeface="Helvetica Neue"/>
            </a:endParaRPr>
          </a:p>
        </p:txBody>
      </p:sp>
      <p:sp>
        <p:nvSpPr>
          <p:cNvPr id="5" name="Rectangle 4">
            <a:extLst>
              <a:ext uri="{FF2B5EF4-FFF2-40B4-BE49-F238E27FC236}">
                <a16:creationId xmlns:a16="http://schemas.microsoft.com/office/drawing/2014/main" id="{BE237715-0D80-47DC-8219-FE3B73352717}"/>
              </a:ext>
            </a:extLst>
          </p:cNvPr>
          <p:cNvSpPr/>
          <p:nvPr/>
        </p:nvSpPr>
        <p:spPr>
          <a:xfrm>
            <a:off x="838200" y="5271467"/>
            <a:ext cx="5928360" cy="1569660"/>
          </a:xfrm>
          <a:prstGeom prst="rect">
            <a:avLst/>
          </a:prstGeom>
        </p:spPr>
        <p:txBody>
          <a:bodyPr wrap="square">
            <a:spAutoFit/>
          </a:bodyPr>
          <a:lstStyle/>
          <a:p>
            <a:pPr algn="l"/>
            <a:r>
              <a:rPr lang="en-US" sz="2400" dirty="0">
                <a:solidFill>
                  <a:srgbClr val="0000FF"/>
                </a:solidFill>
                <a:latin typeface="Consolas" panose="020B0609020204030204" pitchFamily="49" charset="0"/>
              </a:rPr>
              <a:t>var</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var</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a:p>
            <a:r>
              <a:rPr lang="en-US" sz="2400" dirty="0">
                <a:solidFill>
                  <a:srgbClr val="0000FF"/>
                </a:solidFill>
                <a:latin typeface="Consolas" panose="020B0609020204030204" pitchFamily="49" charset="0"/>
              </a:rPr>
              <a:t>type</a:t>
            </a:r>
            <a:r>
              <a:rPr lang="en-US" sz="2400" dirty="0">
                <a:latin typeface="Consolas" panose="020B0609020204030204" pitchFamily="49" charset="0"/>
              </a:rPr>
              <a:t> Temperature = number</a:t>
            </a:r>
          </a:p>
          <a:p>
            <a:r>
              <a:rPr lang="en-US" sz="2400" dirty="0">
                <a:solidFill>
                  <a:srgbClr val="0000FF"/>
                </a:solidFill>
                <a:latin typeface="Consolas" panose="020B0609020204030204" pitchFamily="49" charset="0"/>
              </a:rPr>
              <a:t>type</a:t>
            </a:r>
            <a:r>
              <a:rPr lang="en-US" sz="2400" dirty="0">
                <a:latin typeface="Consolas" panose="020B0609020204030204" pitchFamily="49" charset="0"/>
              </a:rPr>
              <a:t> </a:t>
            </a:r>
            <a:r>
              <a:rPr lang="en-US" sz="2400" dirty="0" err="1">
                <a:latin typeface="Consolas" panose="020B0609020204030204" pitchFamily="49" charset="0"/>
              </a:rPr>
              <a:t>SensorLocation</a:t>
            </a:r>
            <a:r>
              <a:rPr lang="en-US" sz="2400" dirty="0">
                <a:latin typeface="Consolas" panose="020B0609020204030204" pitchFamily="49" charset="0"/>
              </a:rPr>
              <a:t>= number</a:t>
            </a:r>
          </a:p>
        </p:txBody>
      </p:sp>
      <p:sp>
        <p:nvSpPr>
          <p:cNvPr id="6" name="Rectangle 5">
            <a:extLst>
              <a:ext uri="{FF2B5EF4-FFF2-40B4-BE49-F238E27FC236}">
                <a16:creationId xmlns:a16="http://schemas.microsoft.com/office/drawing/2014/main" id="{7129AFE6-2303-4CE4-8200-A004DD436F97}"/>
              </a:ext>
            </a:extLst>
          </p:cNvPr>
          <p:cNvSpPr/>
          <p:nvPr/>
        </p:nvSpPr>
        <p:spPr>
          <a:xfrm>
            <a:off x="838200" y="1852361"/>
            <a:ext cx="278423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var</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var</a:t>
            </a:r>
            <a:r>
              <a:rPr lang="en-US" sz="2400" dirty="0">
                <a:latin typeface="Consolas" panose="020B0609020204030204" pitchFamily="49" charset="0"/>
              </a:rPr>
              <a:t> l : number</a:t>
            </a:r>
          </a:p>
        </p:txBody>
      </p:sp>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2230315" y="2836014"/>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838200" y="3638242"/>
            <a:ext cx="3240168"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var</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var</a:t>
            </a:r>
            <a:r>
              <a:rPr lang="en-US" sz="2400" dirty="0">
                <a:latin typeface="Consolas" panose="020B0609020204030204" pitchFamily="49" charset="0"/>
              </a:rPr>
              <a:t> loc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2230315" y="4621895"/>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autoUpdateAnimBg="0"/>
      <p:bldP spid="8" grpId="0"/>
      <p:bldP spid="9" grpId="0" animBg="1" autoUpdateAnimBg="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15</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let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let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7" y="3821166"/>
            <a:ext cx="5077670" cy="461665"/>
          </a:xfrm>
          <a:prstGeom prst="rect">
            <a:avLst/>
          </a:prstGeom>
        </p:spPr>
        <p:txBody>
          <a:bodyPr wrap="square">
            <a:spAutoFit/>
          </a:bodyPr>
          <a:lstStyle/>
          <a:p>
            <a:r>
              <a:rPr lang="en-US" sz="2400" dirty="0">
                <a:solidFill>
                  <a:srgbClr val="0000FF"/>
                </a:solidFill>
                <a:latin typeface="Consolas" panose="020B0609020204030204" pitchFamily="49" charset="0"/>
              </a:rPr>
              <a:t>let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17796263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F72AF3-1C1C-4313-978C-8444DAC29385}"/>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0E6A7692-0DF3-462C-9CF8-014C7068872C}"/>
              </a:ext>
            </a:extLst>
          </p:cNvPr>
          <p:cNvSpPr>
            <a:spLocks noGrp="1"/>
          </p:cNvSpPr>
          <p:nvPr>
            <p:ph idx="1"/>
          </p:nvPr>
        </p:nvSpPr>
        <p:spPr/>
        <p:txBody>
          <a:bodyPr/>
          <a:lstStyle/>
          <a:p>
            <a:r>
              <a:rPr lang="en-US" dirty="0"/>
              <a:t>Right now I am wearing a red shirt, and I've decided I need to represent that fact in my program.</a:t>
            </a:r>
          </a:p>
          <a:p>
            <a:r>
              <a:rPr lang="en-US" dirty="0"/>
              <a:t>How should I represent that in my program?</a:t>
            </a:r>
          </a:p>
          <a:p>
            <a:r>
              <a:rPr lang="en-US" dirty="0"/>
              <a:t>We need to decide:</a:t>
            </a:r>
          </a:p>
          <a:p>
            <a:pPr lvl="1"/>
            <a:r>
              <a:rPr lang="en-US" dirty="0"/>
              <a:t>how to represent shirts (including their color)</a:t>
            </a:r>
          </a:p>
          <a:p>
            <a:pPr lvl="1"/>
            <a:r>
              <a:rPr lang="en-US" dirty="0"/>
              <a:t>how to represent colors</a:t>
            </a:r>
          </a:p>
          <a:p>
            <a:pPr lvl="1"/>
            <a:r>
              <a:rPr lang="en-US" dirty="0"/>
              <a:t>how to represent </a:t>
            </a:r>
            <a:r>
              <a:rPr lang="en-US" b="1" dirty="0"/>
              <a:t>my</a:t>
            </a:r>
            <a:r>
              <a:rPr lang="en-US" dirty="0"/>
              <a:t> shirt</a:t>
            </a:r>
          </a:p>
          <a:p>
            <a:pPr lvl="1"/>
            <a:endParaRPr lang="en-US" dirty="0"/>
          </a:p>
        </p:txBody>
      </p:sp>
      <p:sp>
        <p:nvSpPr>
          <p:cNvPr id="4" name="Slide Number Placeholder 3">
            <a:extLst>
              <a:ext uri="{FF2B5EF4-FFF2-40B4-BE49-F238E27FC236}">
                <a16:creationId xmlns:a16="http://schemas.microsoft.com/office/drawing/2014/main" id="{7C7AF284-2D91-4988-B282-BC762C4D71F9}"/>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37595916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E944F-BA6C-40FA-83A7-E0128B217071}"/>
              </a:ext>
            </a:extLst>
          </p:cNvPr>
          <p:cNvSpPr>
            <a:spLocks noGrp="1"/>
          </p:cNvSpPr>
          <p:nvPr>
            <p:ph type="title"/>
          </p:nvPr>
        </p:nvSpPr>
        <p:spPr/>
        <p:txBody>
          <a:bodyPr/>
          <a:lstStyle/>
          <a:p>
            <a:r>
              <a:rPr lang="en-US" dirty="0"/>
              <a:t>We need to write something like this:</a:t>
            </a:r>
          </a:p>
        </p:txBody>
      </p:sp>
      <p:sp>
        <p:nvSpPr>
          <p:cNvPr id="4" name="Slide Number Placeholder 3">
            <a:extLst>
              <a:ext uri="{FF2B5EF4-FFF2-40B4-BE49-F238E27FC236}">
                <a16:creationId xmlns:a16="http://schemas.microsoft.com/office/drawing/2014/main" id="{D063FA44-B232-43A8-AF1A-A98277A509F2}"/>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7" name="TextBox 6">
            <a:extLst>
              <a:ext uri="{FF2B5EF4-FFF2-40B4-BE49-F238E27FC236}">
                <a16:creationId xmlns:a16="http://schemas.microsoft.com/office/drawing/2014/main" id="{A694B6C8-5A57-35D8-E740-C16FA3796D1E}"/>
              </a:ext>
            </a:extLst>
          </p:cNvPr>
          <p:cNvSpPr txBox="1"/>
          <p:nvPr/>
        </p:nvSpPr>
        <p:spPr>
          <a:xfrm>
            <a:off x="838200" y="1720840"/>
            <a:ext cx="8003789" cy="415498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type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Shirt</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a:solidFill>
                  <a:srgbClr val="008000"/>
                </a:solidFill>
                <a:effectLst/>
                <a:latin typeface="Consolas" panose="020B0609020204030204" pitchFamily="49" charset="0"/>
              </a:rPr>
              <a:t>/** the color of the shirt */</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color</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Color</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r>
              <a:rPr lang="en-US" sz="2400" b="0" dirty="0">
                <a:solidFill>
                  <a:srgbClr val="0000FF"/>
                </a:solidFill>
                <a:effectLst/>
                <a:latin typeface="Consolas" panose="020B0609020204030204" pitchFamily="49" charset="0"/>
              </a:rPr>
              <a:t>type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Color</a:t>
            </a:r>
            <a:r>
              <a:rPr lang="en-US" sz="2400" b="0" dirty="0">
                <a:solidFill>
                  <a:srgbClr val="000000"/>
                </a:solidFill>
                <a:effectLst/>
                <a:latin typeface="Consolas" panose="020B0609020204030204" pitchFamily="49" charset="0"/>
              </a:rPr>
              <a:t> = { ... }</a:t>
            </a:r>
          </a:p>
          <a:p>
            <a:endParaRPr lang="en-US" sz="2400" b="0" dirty="0">
              <a:solidFill>
                <a:srgbClr val="000000"/>
              </a:solidFill>
              <a:effectLst/>
              <a:latin typeface="Consolas" panose="020B0609020204030204" pitchFamily="49" charset="0"/>
            </a:endParaRPr>
          </a:p>
          <a:p>
            <a:r>
              <a:rPr lang="en-US" sz="2400" b="0" dirty="0">
                <a:solidFill>
                  <a:srgbClr val="008000"/>
                </a:solidFill>
                <a:effectLst/>
                <a:latin typeface="Consolas" panose="020B0609020204030204" pitchFamily="49" charset="0"/>
              </a:rPr>
              <a:t>/** My shirt */</a:t>
            </a:r>
            <a:endParaRPr lang="en-US" sz="2400" b="0" dirty="0">
              <a:solidFill>
                <a:srgbClr val="000000"/>
              </a:solidFill>
              <a:effectLst/>
              <a:latin typeface="Consolas" panose="020B0609020204030204" pitchFamily="49" charset="0"/>
            </a:endParaRPr>
          </a:p>
          <a:p>
            <a:r>
              <a:rPr lang="en-US" sz="2400" b="0" dirty="0">
                <a:solidFill>
                  <a:srgbClr val="0000FF"/>
                </a:solidFill>
                <a:effectLst/>
                <a:latin typeface="Consolas" panose="020B0609020204030204" pitchFamily="49" charset="0"/>
              </a:rPr>
              <a:t>const</a:t>
            </a:r>
            <a:r>
              <a:rPr lang="en-US" sz="2400" b="0" dirty="0">
                <a:solidFill>
                  <a:srgbClr val="000000"/>
                </a:solidFill>
                <a:effectLst/>
                <a:latin typeface="Consolas" panose="020B0609020204030204" pitchFamily="49" charset="0"/>
              </a:rPr>
              <a:t> </a:t>
            </a:r>
            <a:r>
              <a:rPr lang="en-US" sz="2400" b="0" dirty="0" err="1">
                <a:solidFill>
                  <a:srgbClr val="0070C1"/>
                </a:solidFill>
                <a:effectLst/>
                <a:latin typeface="Consolas" panose="020B0609020204030204" pitchFamily="49" charset="0"/>
              </a:rPr>
              <a:t>myShirt</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Shirt</a:t>
            </a:r>
          </a:p>
          <a:p>
            <a:endParaRPr lang="en-US" sz="2400" dirty="0">
              <a:solidFill>
                <a:srgbClr val="267F99"/>
              </a:solidFill>
              <a:latin typeface="Consolas" panose="020B0609020204030204" pitchFamily="49" charset="0"/>
            </a:endParaRPr>
          </a:p>
          <a:p>
            <a:r>
              <a:rPr lang="en-US" sz="2400" b="0" dirty="0" err="1">
                <a:solidFill>
                  <a:srgbClr val="0070C1"/>
                </a:solidFill>
                <a:effectLst/>
                <a:latin typeface="Consolas" panose="020B0609020204030204" pitchFamily="49" charset="0"/>
              </a:rPr>
              <a:t>myShirt</a:t>
            </a:r>
            <a:r>
              <a:rPr lang="en-US" sz="2400" b="0" dirty="0" err="1">
                <a:solidFill>
                  <a:srgbClr val="000000"/>
                </a:solidFill>
                <a:effectLst/>
                <a:latin typeface="Consolas" panose="020B0609020204030204" pitchFamily="49" charset="0"/>
              </a:rPr>
              <a:t>.</a:t>
            </a:r>
            <a:r>
              <a:rPr lang="en-US" sz="2400" b="0" dirty="0" err="1">
                <a:solidFill>
                  <a:srgbClr val="001080"/>
                </a:solidFill>
                <a:effectLst/>
                <a:latin typeface="Consolas" panose="020B0609020204030204" pitchFamily="49" charset="0"/>
              </a:rPr>
              <a:t>color</a:t>
            </a:r>
            <a:r>
              <a:rPr lang="en-US" sz="2400" b="0" dirty="0">
                <a:solidFill>
                  <a:srgbClr val="000000"/>
                </a:solidFill>
                <a:effectLst/>
                <a:latin typeface="Consolas" panose="020B0609020204030204" pitchFamily="49" charset="0"/>
              </a:rPr>
              <a:t> = </a:t>
            </a:r>
            <a:r>
              <a:rPr lang="en-US" sz="2400" b="0" dirty="0">
                <a:solidFill>
                  <a:srgbClr val="001080"/>
                </a:solidFill>
                <a:effectLst/>
                <a:latin typeface="Consolas" panose="020B0609020204030204" pitchFamily="49" charset="0"/>
              </a:rPr>
              <a:t>red</a:t>
            </a:r>
            <a:r>
              <a:rPr lang="en-US" sz="2400" b="0" dirty="0">
                <a:solidFill>
                  <a:srgbClr val="000000"/>
                </a:solidFill>
                <a:effectLst/>
                <a:latin typeface="Consolas" panose="020B0609020204030204" pitchFamily="49" charset="0"/>
              </a:rPr>
              <a:t> </a:t>
            </a:r>
          </a:p>
        </p:txBody>
      </p:sp>
    </p:spTree>
    <p:extLst>
      <p:ext uri="{BB962C8B-B14F-4D97-AF65-F5344CB8AC3E}">
        <p14:creationId xmlns:p14="http://schemas.microsoft.com/office/powerpoint/2010/main" val="3947735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design principles </a:t>
            </a:r>
          </a:p>
          <a:p>
            <a:pPr lvl="1" fontAlgn="base"/>
            <a:r>
              <a:rPr lang="en-US" dirty="0"/>
              <a:t>List 5 code-level design principles with examples</a:t>
            </a:r>
          </a:p>
          <a:p>
            <a:pPr lvl="1" fontAlgn="base"/>
            <a:r>
              <a:rPr lang="en-US" dirty="0"/>
              <a:t>Identify some violations of the principles and suggest ways to mitigate them</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200" y="1500160"/>
            <a:ext cx="7887346" cy="5485856"/>
          </a:xfrm>
        </p:spPr>
        <p:txBody>
          <a:bodyPr>
            <a:normAutofit fontScale="92500" lnSpcReduction="20000"/>
          </a:bodyPr>
          <a:lstStyle/>
          <a:p>
            <a:endParaRPr lang="en-US" dirty="0"/>
          </a:p>
          <a:p>
            <a:endParaRPr lang="en-US" dirty="0"/>
          </a:p>
          <a:p>
            <a:endParaRPr lang="en-US" dirty="0"/>
          </a:p>
          <a:p>
            <a:endParaRPr lang="en-US" dirty="0"/>
          </a:p>
          <a:p>
            <a:pPr marL="0" indent="0">
              <a:buNone/>
            </a:pPr>
            <a:r>
              <a:rPr lang="en-US" dirty="0"/>
              <a:t> </a:t>
            </a:r>
          </a:p>
          <a:p>
            <a:endParaRPr lang="en-US" dirty="0"/>
          </a:p>
          <a:p>
            <a:endParaRPr lang="en-US" dirty="0"/>
          </a:p>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our Typescript infrastructure, we do that with the comments.</a:t>
            </a:r>
          </a:p>
          <a:p>
            <a:r>
              <a:rPr lang="en-US" dirty="0"/>
              <a:t>Good program design narrows the gap between interpretation and representation</a:t>
            </a:r>
          </a:p>
        </p:txBody>
      </p:sp>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Gulf of Understanding: Interpretation and Representation</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My shirt is red</a:t>
            </a: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258532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type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Shirt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the color of the shirt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color</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Color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type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Color</a:t>
            </a:r>
            <a:r>
              <a:rPr lang="en-US" b="0" dirty="0">
                <a:solidFill>
                  <a:srgbClr val="000000"/>
                </a:solidFill>
                <a:effectLst/>
                <a:latin typeface="Consolas" panose="020B0609020204030204" pitchFamily="49" charset="0"/>
              </a:rPr>
              <a:t> = { ... }</a:t>
            </a:r>
          </a:p>
          <a:p>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My shirt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myShirt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Shirt</a:t>
            </a:r>
          </a:p>
          <a:p>
            <a:r>
              <a:rPr lang="en-US" b="0" dirty="0" err="1">
                <a:solidFill>
                  <a:srgbClr val="0070C1"/>
                </a:solidFill>
                <a:effectLst/>
                <a:latin typeface="Consolas" panose="020B0609020204030204" pitchFamily="49" charset="0"/>
              </a:rPr>
              <a:t>myShirt</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color</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red</a:t>
            </a:r>
            <a:r>
              <a:rPr lang="en-US" b="0" dirty="0">
                <a:solidFill>
                  <a:srgbClr val="000000"/>
                </a:solidFill>
                <a:effectLst/>
                <a:latin typeface="Consolas" panose="020B0609020204030204" pitchFamily="49" charset="0"/>
              </a:rPr>
              <a:t> </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Tree>
    <p:extLst>
      <p:ext uri="{BB962C8B-B14F-4D97-AF65-F5344CB8AC3E}">
        <p14:creationId xmlns:p14="http://schemas.microsoft.com/office/powerpoint/2010/main" val="28691513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7D202-F4A0-317D-D8A6-DA68CE35CDA1}"/>
              </a:ext>
            </a:extLst>
          </p:cNvPr>
          <p:cNvSpPr>
            <a:spLocks noGrp="1"/>
          </p:cNvSpPr>
          <p:nvPr>
            <p:ph type="title"/>
          </p:nvPr>
        </p:nvSpPr>
        <p:spPr/>
        <p:txBody>
          <a:bodyPr/>
          <a:lstStyle/>
          <a:p>
            <a:r>
              <a:rPr lang="en-US" dirty="0"/>
              <a:t>Bad Designs Have a Large Gap Between Interpretation and Representation</a:t>
            </a:r>
          </a:p>
        </p:txBody>
      </p:sp>
      <p:sp>
        <p:nvSpPr>
          <p:cNvPr id="4" name="Slide Number Placeholder 3">
            <a:extLst>
              <a:ext uri="{FF2B5EF4-FFF2-40B4-BE49-F238E27FC236}">
                <a16:creationId xmlns:a16="http://schemas.microsoft.com/office/drawing/2014/main" id="{1975D093-84F5-5AE2-03DD-C9A51858CB6D}"/>
              </a:ext>
            </a:extLst>
          </p:cNvPr>
          <p:cNvSpPr>
            <a:spLocks noGrp="1"/>
          </p:cNvSpPr>
          <p:nvPr>
            <p:ph type="sldNum" sz="quarter" idx="12"/>
          </p:nvPr>
        </p:nvSpPr>
        <p:spPr/>
        <p:txBody>
          <a:bodyPr/>
          <a:lstStyle/>
          <a:p>
            <a:fld id="{20F37917-FD3A-4669-9018-DA04BCDD3D75}" type="slidenum">
              <a:rPr lang="en-US" smtClean="0"/>
              <a:t>21</a:t>
            </a:fld>
            <a:endParaRPr lang="en-US"/>
          </a:p>
        </p:txBody>
      </p:sp>
      <p:pic>
        <p:nvPicPr>
          <p:cNvPr id="5" name="1*G6TGxUKN3-QQWNoiHnduNg.jpeg" descr="1*G6TGxUKN3-QQWNoiHnduNg.jpeg">
            <a:extLst>
              <a:ext uri="{FF2B5EF4-FFF2-40B4-BE49-F238E27FC236}">
                <a16:creationId xmlns:a16="http://schemas.microsoft.com/office/drawing/2014/main" id="{9FB20D5C-DF6F-A9CB-FE64-CBAD7FA9A1F7}"/>
              </a:ext>
            </a:extLst>
          </p:cNvPr>
          <p:cNvPicPr>
            <a:picLocks noChangeAspect="1"/>
          </p:cNvPicPr>
          <p:nvPr/>
        </p:nvPicPr>
        <p:blipFill>
          <a:blip r:embed="rId2"/>
          <a:stretch>
            <a:fillRect/>
          </a:stretch>
        </p:blipFill>
        <p:spPr>
          <a:xfrm>
            <a:off x="8031480" y="1473186"/>
            <a:ext cx="3536581" cy="4715441"/>
          </a:xfrm>
          <a:prstGeom prst="rect">
            <a:avLst/>
          </a:prstGeom>
          <a:ln w="3175">
            <a:miter lim="400000"/>
          </a:ln>
        </p:spPr>
      </p:pic>
      <p:grpSp>
        <p:nvGrpSpPr>
          <p:cNvPr id="3" name="Group 13">
            <a:extLst>
              <a:ext uri="{FF2B5EF4-FFF2-40B4-BE49-F238E27FC236}">
                <a16:creationId xmlns:a16="http://schemas.microsoft.com/office/drawing/2014/main" id="{12894A23-CD0F-F50D-D488-ECE84F44DDF8}"/>
              </a:ext>
            </a:extLst>
          </p:cNvPr>
          <p:cNvGrpSpPr/>
          <p:nvPr/>
        </p:nvGrpSpPr>
        <p:grpSpPr>
          <a:xfrm>
            <a:off x="4399808" y="2592657"/>
            <a:ext cx="2437540" cy="2476500"/>
            <a:chOff x="3238500" y="3009900"/>
            <a:chExt cx="2438400" cy="2476500"/>
          </a:xfrm>
        </p:grpSpPr>
        <p:sp>
          <p:nvSpPr>
            <p:cNvPr id="7" name="Right Arrow 6">
              <a:extLst>
                <a:ext uri="{FF2B5EF4-FFF2-40B4-BE49-F238E27FC236}">
                  <a16:creationId xmlns:a16="http://schemas.microsoft.com/office/drawing/2014/main" id="{6372584C-1AE6-A5C5-7331-8DC51848E001}"/>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8" name="Left Arrow 10">
              <a:extLst>
                <a:ext uri="{FF2B5EF4-FFF2-40B4-BE49-F238E27FC236}">
                  <a16:creationId xmlns:a16="http://schemas.microsoft.com/office/drawing/2014/main" id="{6A0DA3B3-4E46-1C73-44A8-81F2B068DDF9}"/>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9" name="Rounded Rectangle 3">
            <a:extLst>
              <a:ext uri="{FF2B5EF4-FFF2-40B4-BE49-F238E27FC236}">
                <a16:creationId xmlns:a16="http://schemas.microsoft.com/office/drawing/2014/main" id="{072EBB6D-DC55-9425-4333-60E2F49764B8}"/>
              </a:ext>
            </a:extLst>
          </p:cNvPr>
          <p:cNvSpPr/>
          <p:nvPr/>
        </p:nvSpPr>
        <p:spPr>
          <a:xfrm>
            <a:off x="967271" y="2649587"/>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I should pull this to open it???</a:t>
            </a:r>
          </a:p>
        </p:txBody>
      </p:sp>
      <p:sp>
        <p:nvSpPr>
          <p:cNvPr id="6" name="Content Placeholder 2">
            <a:extLst>
              <a:ext uri="{FF2B5EF4-FFF2-40B4-BE49-F238E27FC236}">
                <a16:creationId xmlns:a16="http://schemas.microsoft.com/office/drawing/2014/main" id="{2C5C5E4B-6935-4648-5AFD-19AC8D636985}"/>
              </a:ext>
            </a:extLst>
          </p:cNvPr>
          <p:cNvSpPr>
            <a:spLocks noGrp="1"/>
          </p:cNvSpPr>
          <p:nvPr>
            <p:ph idx="1"/>
          </p:nvPr>
        </p:nvSpPr>
        <p:spPr>
          <a:xfrm>
            <a:off x="456135" y="5244975"/>
            <a:ext cx="7887346" cy="2952999"/>
          </a:xfrm>
        </p:spPr>
        <p:txBody>
          <a:bodyPr>
            <a:normAutofit/>
          </a:bodyPr>
          <a:lstStyle/>
          <a:p>
            <a:r>
              <a:rPr lang="en-US" dirty="0"/>
              <a:t>Adding a text label “Push” and “Pull” would serve to document the intended behavior </a:t>
            </a:r>
          </a:p>
          <a:p>
            <a:r>
              <a:rPr lang="en-US" dirty="0"/>
              <a:t>A better design might not even need that label</a:t>
            </a:r>
          </a:p>
        </p:txBody>
      </p:sp>
    </p:spTree>
    <p:extLst>
      <p:ext uri="{BB962C8B-B14F-4D97-AF65-F5344CB8AC3E}">
        <p14:creationId xmlns:p14="http://schemas.microsoft.com/office/powerpoint/2010/main" val="6862090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3B94F-DD6B-4DB4-8395-2AB67EF792C3}"/>
              </a:ext>
            </a:extLst>
          </p:cNvPr>
          <p:cNvSpPr>
            <a:spLocks noGrp="1"/>
          </p:cNvSpPr>
          <p:nvPr>
            <p:ph type="title"/>
          </p:nvPr>
        </p:nvSpPr>
        <p:spPr/>
        <p:txBody>
          <a:bodyPr/>
          <a:lstStyle/>
          <a:p>
            <a:r>
              <a:rPr lang="en-US" dirty="0"/>
              <a:t>Another example: What does an object represent?</a:t>
            </a:r>
          </a:p>
        </p:txBody>
      </p:sp>
      <p:sp>
        <p:nvSpPr>
          <p:cNvPr id="3" name="Content Placeholder 2">
            <a:extLst>
              <a:ext uri="{FF2B5EF4-FFF2-40B4-BE49-F238E27FC236}">
                <a16:creationId xmlns:a16="http://schemas.microsoft.com/office/drawing/2014/main" id="{DBE82E71-886D-4746-8575-B7ED17283976}"/>
              </a:ext>
            </a:extLst>
          </p:cNvPr>
          <p:cNvSpPr>
            <a:spLocks noGrp="1"/>
          </p:cNvSpPr>
          <p:nvPr>
            <p:ph idx="1"/>
          </p:nvPr>
        </p:nvSpPr>
        <p:spPr/>
        <p:txBody>
          <a:bodyPr>
            <a:normAutofit lnSpcReduction="10000"/>
          </a:bodyPr>
          <a:lstStyle/>
          <a:p>
            <a:r>
              <a:rPr lang="en-US" dirty="0"/>
              <a:t>What does an object of class Car represent?</a:t>
            </a:r>
          </a:p>
          <a:p>
            <a:pPr lvl="1"/>
            <a:r>
              <a:rPr lang="en-US" dirty="0"/>
              <a:t>a model of car (e.g. Dodge, Ford, Toyota)?</a:t>
            </a:r>
          </a:p>
          <a:p>
            <a:pPr lvl="1"/>
            <a:r>
              <a:rPr lang="en-US" dirty="0"/>
              <a:t>a particular car (my 2019 Toyota, VIN = 456789)?</a:t>
            </a:r>
          </a:p>
          <a:p>
            <a:r>
              <a:rPr lang="en-US" dirty="0"/>
              <a:t>What does an object of class Wheel represent?</a:t>
            </a:r>
          </a:p>
          <a:p>
            <a:pPr lvl="1"/>
            <a:r>
              <a:rPr lang="en-US" dirty="0"/>
              <a:t>a model of tire? (Goodyear GoodGrips14)</a:t>
            </a:r>
          </a:p>
          <a:p>
            <a:pPr lvl="1"/>
            <a:r>
              <a:rPr lang="en-US" dirty="0"/>
              <a:t>a particular tire? (Goodyear GoodGrips14 SN = 345678)</a:t>
            </a:r>
          </a:p>
          <a:p>
            <a:r>
              <a:rPr lang="en-US" dirty="0"/>
              <a:t>What does "has" represent?</a:t>
            </a:r>
          </a:p>
          <a:p>
            <a:pPr lvl="1"/>
            <a:r>
              <a:rPr lang="en-US" dirty="0"/>
              <a:t>depends on what Car and Wheel represent</a:t>
            </a:r>
          </a:p>
          <a:p>
            <a:pPr lvl="1"/>
            <a:r>
              <a:rPr lang="en-US" dirty="0"/>
              <a:t>this may affect the navigability of the association</a:t>
            </a:r>
          </a:p>
          <a:p>
            <a:pPr lvl="2"/>
            <a:r>
              <a:rPr lang="en-US" dirty="0"/>
              <a:t>(can you get from a car object to the associated wheels? Can you get from a wheel to the car that it’s on?)</a:t>
            </a:r>
          </a:p>
          <a:p>
            <a:pPr marL="457200" lvl="1" indent="0">
              <a:buNone/>
            </a:pPr>
            <a:endParaRPr lang="en-US" dirty="0"/>
          </a:p>
        </p:txBody>
      </p:sp>
      <p:sp>
        <p:nvSpPr>
          <p:cNvPr id="4" name="Slide Number Placeholder 3">
            <a:extLst>
              <a:ext uri="{FF2B5EF4-FFF2-40B4-BE49-F238E27FC236}">
                <a16:creationId xmlns:a16="http://schemas.microsoft.com/office/drawing/2014/main" id="{0E2989A4-4047-455A-9749-7BB4BF0C176D}"/>
              </a:ext>
            </a:extLst>
          </p:cNvPr>
          <p:cNvSpPr>
            <a:spLocks noGrp="1"/>
          </p:cNvSpPr>
          <p:nvPr>
            <p:ph type="sldNum" sz="quarter" idx="12"/>
          </p:nvPr>
        </p:nvSpPr>
        <p:spPr/>
        <p:txBody>
          <a:bodyPr/>
          <a:lstStyle/>
          <a:p>
            <a:fld id="{20F37917-FD3A-4669-9018-DA04BCDD3D75}" type="slidenum">
              <a:rPr lang="en-US" smtClean="0"/>
              <a:t>22</a:t>
            </a:fld>
            <a:endParaRPr lang="en-US"/>
          </a:p>
        </p:txBody>
      </p:sp>
      <p:pic>
        <p:nvPicPr>
          <p:cNvPr id="5" name="Picture 5" descr="page15.pdf">
            <a:extLst>
              <a:ext uri="{FF2B5EF4-FFF2-40B4-BE49-F238E27FC236}">
                <a16:creationId xmlns:a16="http://schemas.microsoft.com/office/drawing/2014/main" id="{20627096-C1DB-4FB3-8B93-96052B08281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51516" y="3675829"/>
            <a:ext cx="4886400" cy="17514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extLst>
      <p:ext uri="{BB962C8B-B14F-4D97-AF65-F5344CB8AC3E}">
        <p14:creationId xmlns:p14="http://schemas.microsoft.com/office/powerpoint/2010/main" val="1321566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23</a:t>
            </a:fld>
            <a:endParaRPr lang="en-US"/>
          </a:p>
        </p:txBody>
      </p:sp>
    </p:spTree>
    <p:extLst>
      <p:ext uri="{BB962C8B-B14F-4D97-AF65-F5344CB8AC3E}">
        <p14:creationId xmlns:p14="http://schemas.microsoft.com/office/powerpoint/2010/main" val="38372671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24</a:t>
            </a:fld>
            <a:endParaRPr lang="en-US"/>
          </a:p>
        </p:txBody>
      </p:sp>
    </p:spTree>
    <p:extLst>
      <p:ext uri="{BB962C8B-B14F-4D97-AF65-F5344CB8AC3E}">
        <p14:creationId xmlns:p14="http://schemas.microsoft.com/office/powerpoint/2010/main" val="9025096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25</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4524315"/>
          </a:xfrm>
          <a:prstGeom prst="rect">
            <a:avLst/>
          </a:prstGeom>
        </p:spPr>
        <p:txBody>
          <a:bodyPr wrap="square">
            <a:spAutoFit/>
          </a:bodyPr>
          <a:lstStyle/>
          <a:p>
            <a:r>
              <a:rPr lang="en-US" dirty="0">
                <a:solidFill>
                  <a:srgbClr val="0A4F67"/>
                </a:solidFill>
                <a:latin typeface="Courier" pitchFamily="2" charset="0"/>
              </a:rPr>
              <a:t>describe</a:t>
            </a:r>
            <a:r>
              <a:rPr lang="en-US" dirty="0">
                <a:solidFill>
                  <a:srgbClr val="090909"/>
                </a:solidFill>
                <a:latin typeface="Courier" pitchFamily="2" charset="0"/>
              </a:rPr>
              <a:t>(</a:t>
            </a:r>
            <a:r>
              <a:rPr lang="en-US" dirty="0">
                <a:solidFill>
                  <a:srgbClr val="116D12"/>
                </a:solidFill>
                <a:latin typeface="Courier" pitchFamily="2" charset="0"/>
              </a:rPr>
              <a:t>'</a:t>
            </a:r>
            <a:r>
              <a:rPr lang="en-US" dirty="0" err="1">
                <a:solidFill>
                  <a:srgbClr val="116D12"/>
                </a:solidFill>
                <a:latin typeface="Courier" pitchFamily="2" charset="0"/>
              </a:rPr>
              <a:t>ConversationArea</a:t>
            </a:r>
            <a:r>
              <a:rPr lang="en-US" dirty="0">
                <a:solidFill>
                  <a:srgbClr val="116D12"/>
                </a:solidFill>
                <a:latin typeface="Courier" pitchFamily="2" charset="0"/>
              </a:rPr>
              <a:t>'</a:t>
            </a:r>
            <a:r>
              <a:rPr lang="en-US" dirty="0">
                <a:solidFill>
                  <a:srgbClr val="090909"/>
                </a:solidFill>
                <a:latin typeface="Courier" pitchFamily="2" charset="0"/>
              </a:rPr>
              <a:t>, () =&gt; {</a:t>
            </a:r>
            <a:endParaRPr lang="en-US" dirty="0">
              <a:solidFill>
                <a:srgbClr val="116D12"/>
              </a:solidFill>
              <a:latin typeface="Courier" pitchFamily="2" charset="0"/>
            </a:endParaRPr>
          </a:p>
          <a:p>
            <a:r>
              <a:rPr lang="en-US" dirty="0">
                <a:solidFill>
                  <a:srgbClr val="001DA4"/>
                </a:solidFill>
                <a:latin typeface="Courier" pitchFamily="2" charset="0"/>
              </a:rPr>
              <a:t>    const </a:t>
            </a:r>
            <a:r>
              <a:rPr lang="en-US" dirty="0" err="1">
                <a:solidFill>
                  <a:srgbClr val="090909"/>
                </a:solidFill>
                <a:latin typeface="Courier" pitchFamily="2" charset="0"/>
              </a:rPr>
              <a:t>testAreaBox</a:t>
            </a:r>
            <a:r>
              <a:rPr lang="en-US" dirty="0">
                <a:solidFill>
                  <a:srgbClr val="090909"/>
                </a:solidFill>
                <a:latin typeface="Courier" pitchFamily="2" charset="0"/>
              </a:rPr>
              <a:t> = { x: </a:t>
            </a:r>
            <a:r>
              <a:rPr lang="en-US" dirty="0">
                <a:solidFill>
                  <a:srgbClr val="1233E6"/>
                </a:solidFill>
                <a:latin typeface="Courier" pitchFamily="2" charset="0"/>
              </a:rPr>
              <a:t>100</a:t>
            </a:r>
            <a:r>
              <a:rPr lang="en-US" dirty="0">
                <a:solidFill>
                  <a:srgbClr val="090909"/>
                </a:solidFill>
                <a:latin typeface="Courier" pitchFamily="2" charset="0"/>
              </a:rPr>
              <a:t>, y: </a:t>
            </a:r>
            <a:r>
              <a:rPr lang="en-US" dirty="0">
                <a:solidFill>
                  <a:srgbClr val="1233E6"/>
                </a:solidFill>
                <a:latin typeface="Courier" pitchFamily="2" charset="0"/>
              </a:rPr>
              <a:t>100</a:t>
            </a:r>
            <a:r>
              <a:rPr lang="en-US" dirty="0">
                <a:solidFill>
                  <a:srgbClr val="090909"/>
                </a:solidFill>
                <a:latin typeface="Courier" pitchFamily="2" charset="0"/>
              </a:rPr>
              <a:t>, width: </a:t>
            </a:r>
            <a:r>
              <a:rPr lang="en-US" dirty="0">
                <a:solidFill>
                  <a:srgbClr val="1233E6"/>
                </a:solidFill>
                <a:latin typeface="Courier" pitchFamily="2" charset="0"/>
              </a:rPr>
              <a:t>100</a:t>
            </a:r>
            <a:r>
              <a:rPr lang="en-US" dirty="0">
                <a:solidFill>
                  <a:srgbClr val="090909"/>
                </a:solidFill>
                <a:latin typeface="Courier" pitchFamily="2" charset="0"/>
              </a:rPr>
              <a:t>, height: </a:t>
            </a:r>
            <a:r>
              <a:rPr lang="en-US" dirty="0">
                <a:solidFill>
                  <a:srgbClr val="1233E6"/>
                </a:solidFill>
                <a:latin typeface="Courier" pitchFamily="2" charset="0"/>
              </a:rPr>
              <a:t>100 </a:t>
            </a:r>
            <a:r>
              <a:rPr lang="en-US" dirty="0">
                <a:solidFill>
                  <a:srgbClr val="090909"/>
                </a:solidFill>
                <a:latin typeface="Courier" pitchFamily="2" charset="0"/>
              </a:rPr>
              <a:t>};</a:t>
            </a:r>
          </a:p>
          <a:p>
            <a:r>
              <a:rPr lang="en-US" dirty="0">
                <a:solidFill>
                  <a:srgbClr val="090909"/>
                </a:solidFill>
                <a:latin typeface="Courier" pitchFamily="2" charset="0"/>
              </a:rPr>
              <a:t>    let </a:t>
            </a:r>
            <a:r>
              <a:rPr lang="en-US" dirty="0" err="1">
                <a:solidFill>
                  <a:srgbClr val="090909"/>
                </a:solidFill>
                <a:latin typeface="Courier" pitchFamily="2" charset="0"/>
              </a:rPr>
              <a:t>testArea</a:t>
            </a:r>
            <a:r>
              <a:rPr lang="en-US" dirty="0">
                <a:solidFill>
                  <a:srgbClr val="090909"/>
                </a:solidFill>
                <a:latin typeface="Courier" pitchFamily="2" charset="0"/>
              </a:rPr>
              <a:t>: </a:t>
            </a:r>
            <a:r>
              <a:rPr lang="en-US" dirty="0" err="1">
                <a:solidFill>
                  <a:srgbClr val="090909"/>
                </a:solidFill>
                <a:latin typeface="Courier" pitchFamily="2" charset="0"/>
              </a:rPr>
              <a:t>ConversationArea</a:t>
            </a:r>
            <a:r>
              <a:rPr lang="en-US" dirty="0">
                <a:solidFill>
                  <a:srgbClr val="090909"/>
                </a:solidFill>
                <a:latin typeface="Courier" pitchFamily="2" charset="0"/>
              </a:rPr>
              <a:t>;</a:t>
            </a:r>
          </a:p>
          <a:p>
            <a:r>
              <a:rPr lang="en-US" dirty="0">
                <a:solidFill>
                  <a:srgbClr val="001DA4"/>
                </a:solidFill>
                <a:latin typeface="Courier" pitchFamily="2" charset="0"/>
              </a:rPr>
              <a:t>    const </a:t>
            </a:r>
            <a:r>
              <a:rPr lang="en-US" dirty="0" err="1">
                <a:solidFill>
                  <a:srgbClr val="090909"/>
                </a:solidFill>
                <a:latin typeface="Courier" pitchFamily="2" charset="0"/>
              </a:rPr>
              <a:t>townEmitter</a:t>
            </a:r>
            <a:r>
              <a:rPr lang="en-US" dirty="0">
                <a:solidFill>
                  <a:srgbClr val="090909"/>
                </a:solidFill>
                <a:latin typeface="Courier" pitchFamily="2" charset="0"/>
              </a:rPr>
              <a:t> = mock&lt;</a:t>
            </a:r>
            <a:r>
              <a:rPr lang="en-US" dirty="0" err="1">
                <a:solidFill>
                  <a:srgbClr val="090909"/>
                </a:solidFill>
                <a:latin typeface="Courier" pitchFamily="2" charset="0"/>
              </a:rPr>
              <a:t>TownEmitter</a:t>
            </a:r>
            <a:r>
              <a:rPr lang="en-US" dirty="0">
                <a:solidFill>
                  <a:srgbClr val="090909"/>
                </a:solidFill>
                <a:latin typeface="Courier" pitchFamily="2" charset="0"/>
              </a:rPr>
              <a:t>&gt;();</a:t>
            </a:r>
          </a:p>
          <a:p>
            <a:r>
              <a:rPr lang="en-US" dirty="0">
                <a:solidFill>
                  <a:srgbClr val="001DA4"/>
                </a:solidFill>
                <a:latin typeface="Courier" pitchFamily="2" charset="0"/>
              </a:rPr>
              <a:t>    const </a:t>
            </a:r>
            <a:r>
              <a:rPr lang="en-US" dirty="0">
                <a:solidFill>
                  <a:srgbClr val="090909"/>
                </a:solidFill>
                <a:latin typeface="Courier" pitchFamily="2" charset="0"/>
              </a:rPr>
              <a:t>topic = </a:t>
            </a:r>
            <a:r>
              <a:rPr lang="en-US" dirty="0" err="1">
                <a:solidFill>
                  <a:srgbClr val="090909"/>
                </a:solidFill>
                <a:latin typeface="Courier" pitchFamily="2" charset="0"/>
              </a:rPr>
              <a:t>nanoid</a:t>
            </a:r>
            <a:r>
              <a:rPr lang="en-US" dirty="0">
                <a:solidFill>
                  <a:srgbClr val="090909"/>
                </a:solidFill>
                <a:latin typeface="Courier" pitchFamily="2" charset="0"/>
              </a:rPr>
              <a:t>();</a:t>
            </a:r>
          </a:p>
          <a:p>
            <a:r>
              <a:rPr lang="en-US" dirty="0">
                <a:solidFill>
                  <a:srgbClr val="001DA4"/>
                </a:solidFill>
                <a:latin typeface="Courier" pitchFamily="2" charset="0"/>
              </a:rPr>
              <a:t>    const </a:t>
            </a:r>
            <a:r>
              <a:rPr lang="en-US" dirty="0">
                <a:solidFill>
                  <a:srgbClr val="090909"/>
                </a:solidFill>
                <a:latin typeface="Courier" pitchFamily="2" charset="0"/>
              </a:rPr>
              <a:t>id = </a:t>
            </a:r>
            <a:r>
              <a:rPr lang="en-US" dirty="0" err="1">
                <a:solidFill>
                  <a:srgbClr val="090909"/>
                </a:solidFill>
                <a:latin typeface="Courier" pitchFamily="2" charset="0"/>
              </a:rPr>
              <a:t>nanoid</a:t>
            </a:r>
            <a:r>
              <a:rPr lang="en-US" dirty="0">
                <a:solidFill>
                  <a:srgbClr val="090909"/>
                </a:solidFill>
                <a:latin typeface="Courier" pitchFamily="2" charset="0"/>
              </a:rPr>
              <a:t>();</a:t>
            </a:r>
          </a:p>
          <a:p>
            <a:r>
              <a:rPr lang="en-US" dirty="0">
                <a:solidFill>
                  <a:srgbClr val="090909"/>
                </a:solidFill>
                <a:latin typeface="Courier" pitchFamily="2" charset="0"/>
              </a:rPr>
              <a:t>    let </a:t>
            </a:r>
            <a:r>
              <a:rPr lang="en-US" dirty="0" err="1">
                <a:solidFill>
                  <a:srgbClr val="090909"/>
                </a:solidFill>
                <a:latin typeface="Courier" pitchFamily="2" charset="0"/>
              </a:rPr>
              <a:t>newPlayer</a:t>
            </a:r>
            <a:r>
              <a:rPr lang="en-US" dirty="0">
                <a:solidFill>
                  <a:srgbClr val="090909"/>
                </a:solidFill>
                <a:latin typeface="Courier" pitchFamily="2" charset="0"/>
              </a:rPr>
              <a:t>: Player;</a:t>
            </a:r>
          </a:p>
          <a:p>
            <a:endParaRPr lang="en-US" dirty="0">
              <a:solidFill>
                <a:srgbClr val="090909"/>
              </a:solidFill>
              <a:latin typeface="Courier" pitchFamily="2" charset="0"/>
            </a:endParaRPr>
          </a:p>
          <a:p>
            <a:r>
              <a:rPr lang="en-US" dirty="0">
                <a:solidFill>
                  <a:srgbClr val="090909"/>
                </a:solidFill>
                <a:latin typeface="Courier" pitchFamily="2" charset="0"/>
              </a:rPr>
              <a:t>    </a:t>
            </a:r>
            <a:r>
              <a:rPr lang="en-US" dirty="0" err="1">
                <a:solidFill>
                  <a:srgbClr val="090909"/>
                </a:solidFill>
                <a:latin typeface="Courier" pitchFamily="2" charset="0"/>
              </a:rPr>
              <a:t>beforeEach</a:t>
            </a:r>
            <a:r>
              <a:rPr lang="en-US" dirty="0">
                <a:solidFill>
                  <a:srgbClr val="090909"/>
                </a:solidFill>
                <a:latin typeface="Courier" pitchFamily="2" charset="0"/>
              </a:rPr>
              <a:t>(() =&gt; {</a:t>
            </a:r>
          </a:p>
          <a:p>
            <a:r>
              <a:rPr lang="en-US" dirty="0">
                <a:solidFill>
                  <a:srgbClr val="090909"/>
                </a:solidFill>
                <a:latin typeface="Courier" pitchFamily="2" charset="0"/>
              </a:rPr>
              <a:t>            </a:t>
            </a:r>
            <a:r>
              <a:rPr lang="en-US" dirty="0" err="1">
                <a:solidFill>
                  <a:srgbClr val="090909"/>
                </a:solidFill>
                <a:latin typeface="Courier" pitchFamily="2" charset="0"/>
              </a:rPr>
              <a:t>mockClear</a:t>
            </a:r>
            <a:r>
              <a:rPr lang="en-US" dirty="0">
                <a:solidFill>
                  <a:srgbClr val="090909"/>
                </a:solidFill>
                <a:latin typeface="Courier" pitchFamily="2" charset="0"/>
              </a:rPr>
              <a:t>(</a:t>
            </a:r>
            <a:r>
              <a:rPr lang="en-US" dirty="0" err="1">
                <a:solidFill>
                  <a:srgbClr val="090909"/>
                </a:solidFill>
                <a:latin typeface="Courier" pitchFamily="2" charset="0"/>
              </a:rPr>
              <a:t>townEmitter</a:t>
            </a:r>
            <a:r>
              <a:rPr lang="en-US" dirty="0">
                <a:solidFill>
                  <a:srgbClr val="090909"/>
                </a:solidFill>
                <a:latin typeface="Courier" pitchFamily="2" charset="0"/>
              </a:rPr>
              <a:t>);</a:t>
            </a:r>
          </a:p>
          <a:p>
            <a:r>
              <a:rPr lang="en-US" dirty="0">
                <a:solidFill>
                  <a:srgbClr val="090909"/>
                </a:solidFill>
                <a:latin typeface="Courier" pitchFamily="2" charset="0"/>
              </a:rPr>
              <a:t>    </a:t>
            </a:r>
            <a:r>
              <a:rPr lang="en-US" dirty="0" err="1">
                <a:solidFill>
                  <a:srgbClr val="090909"/>
                </a:solidFill>
                <a:latin typeface="Courier" pitchFamily="2" charset="0"/>
              </a:rPr>
              <a:t>testArea</a:t>
            </a:r>
            <a:r>
              <a:rPr lang="en-US" dirty="0">
                <a:solidFill>
                  <a:srgbClr val="090909"/>
                </a:solidFill>
                <a:latin typeface="Courier" pitchFamily="2" charset="0"/>
              </a:rPr>
              <a:t> = </a:t>
            </a:r>
            <a:r>
              <a:rPr lang="en-US" dirty="0">
                <a:solidFill>
                  <a:srgbClr val="001DA4"/>
                </a:solidFill>
                <a:latin typeface="Courier" pitchFamily="2" charset="0"/>
              </a:rPr>
              <a:t>new </a:t>
            </a:r>
            <a:r>
              <a:rPr lang="en-US" dirty="0" err="1">
                <a:solidFill>
                  <a:srgbClr val="090909"/>
                </a:solidFill>
                <a:latin typeface="Courier" pitchFamily="2" charset="0"/>
              </a:rPr>
              <a:t>ConversationArea</a:t>
            </a:r>
            <a:r>
              <a:rPr lang="en-US" dirty="0">
                <a:solidFill>
                  <a:srgbClr val="090909"/>
                </a:solidFill>
                <a:latin typeface="Courier" pitchFamily="2" charset="0"/>
              </a:rPr>
              <a:t>({ topic, id,</a:t>
            </a:r>
          </a:p>
          <a:p>
            <a:r>
              <a:rPr lang="en-US" dirty="0">
                <a:solidFill>
                  <a:srgbClr val="090909"/>
                </a:solidFill>
                <a:latin typeface="Courier" pitchFamily="2" charset="0"/>
              </a:rPr>
              <a:t>		</a:t>
            </a:r>
            <a:r>
              <a:rPr lang="en-US" dirty="0" err="1">
                <a:solidFill>
                  <a:srgbClr val="090909"/>
                </a:solidFill>
                <a:latin typeface="Courier" pitchFamily="2" charset="0"/>
              </a:rPr>
              <a:t>occupantsByID</a:t>
            </a:r>
            <a:r>
              <a:rPr lang="en-US" dirty="0">
                <a:solidFill>
                  <a:srgbClr val="090909"/>
                </a:solidFill>
                <a:latin typeface="Courier" pitchFamily="2" charset="0"/>
              </a:rPr>
              <a:t>: [] }, </a:t>
            </a:r>
            <a:r>
              <a:rPr lang="en-US" dirty="0" err="1">
                <a:solidFill>
                  <a:srgbClr val="090909"/>
                </a:solidFill>
                <a:latin typeface="Courier" pitchFamily="2" charset="0"/>
              </a:rPr>
              <a:t>testAreaBox</a:t>
            </a:r>
            <a:r>
              <a:rPr lang="en-US" dirty="0">
                <a:solidFill>
                  <a:srgbClr val="090909"/>
                </a:solidFill>
                <a:latin typeface="Courier" pitchFamily="2" charset="0"/>
              </a:rPr>
              <a:t>, </a:t>
            </a:r>
            <a:r>
              <a:rPr lang="en-US" dirty="0" err="1">
                <a:solidFill>
                  <a:srgbClr val="090909"/>
                </a:solidFill>
                <a:latin typeface="Courier" pitchFamily="2" charset="0"/>
              </a:rPr>
              <a:t>townEmitter</a:t>
            </a:r>
            <a:r>
              <a:rPr lang="en-US" dirty="0">
                <a:solidFill>
                  <a:srgbClr val="090909"/>
                </a:solidFill>
                <a:latin typeface="Courier" pitchFamily="2" charset="0"/>
              </a:rPr>
              <a:t>);</a:t>
            </a:r>
          </a:p>
          <a:p>
            <a:r>
              <a:rPr lang="en-US" dirty="0">
                <a:solidFill>
                  <a:srgbClr val="090909"/>
                </a:solidFill>
                <a:latin typeface="Courier" pitchFamily="2" charset="0"/>
              </a:rPr>
              <a:t>    </a:t>
            </a:r>
            <a:r>
              <a:rPr lang="en-US" dirty="0" err="1">
                <a:solidFill>
                  <a:srgbClr val="090909"/>
                </a:solidFill>
                <a:latin typeface="Courier" pitchFamily="2" charset="0"/>
              </a:rPr>
              <a:t>newPlayer</a:t>
            </a:r>
            <a:r>
              <a:rPr lang="en-US" dirty="0">
                <a:solidFill>
                  <a:srgbClr val="090909"/>
                </a:solidFill>
                <a:latin typeface="Courier" pitchFamily="2" charset="0"/>
              </a:rPr>
              <a:t> = </a:t>
            </a:r>
            <a:r>
              <a:rPr lang="en-US" dirty="0">
                <a:solidFill>
                  <a:srgbClr val="001DA4"/>
                </a:solidFill>
                <a:latin typeface="Courier" pitchFamily="2" charset="0"/>
              </a:rPr>
              <a:t>new </a:t>
            </a:r>
            <a:r>
              <a:rPr lang="en-US" dirty="0">
                <a:solidFill>
                  <a:srgbClr val="090909"/>
                </a:solidFill>
                <a:latin typeface="Courier" pitchFamily="2" charset="0"/>
              </a:rPr>
              <a:t>Player(</a:t>
            </a:r>
            <a:r>
              <a:rPr lang="en-US" dirty="0" err="1">
                <a:solidFill>
                  <a:srgbClr val="090909"/>
                </a:solidFill>
                <a:latin typeface="Courier" pitchFamily="2" charset="0"/>
              </a:rPr>
              <a:t>nanoid</a:t>
            </a:r>
            <a:r>
              <a:rPr lang="en-US" dirty="0">
                <a:solidFill>
                  <a:srgbClr val="090909"/>
                </a:solidFill>
                <a:latin typeface="Courier" pitchFamily="2" charset="0"/>
              </a:rPr>
              <a:t>(), mock&lt;</a:t>
            </a:r>
            <a:r>
              <a:rPr lang="en-US" dirty="0" err="1">
                <a:solidFill>
                  <a:srgbClr val="090909"/>
                </a:solidFill>
                <a:latin typeface="Courier" pitchFamily="2" charset="0"/>
              </a:rPr>
              <a:t>TownEmitter</a:t>
            </a:r>
            <a:r>
              <a:rPr lang="en-US" dirty="0">
                <a:solidFill>
                  <a:srgbClr val="090909"/>
                </a:solidFill>
                <a:latin typeface="Courier" pitchFamily="2" charset="0"/>
              </a:rPr>
              <a:t>&gt;());</a:t>
            </a:r>
          </a:p>
          <a:p>
            <a:r>
              <a:rPr lang="en-US" dirty="0">
                <a:solidFill>
                  <a:srgbClr val="090909"/>
                </a:solidFill>
                <a:latin typeface="Courier" pitchFamily="2" charset="0"/>
              </a:rPr>
              <a:t>    </a:t>
            </a:r>
            <a:r>
              <a:rPr lang="en-US" dirty="0" err="1">
                <a:solidFill>
                  <a:srgbClr val="090909"/>
                </a:solidFill>
                <a:latin typeface="Courier" pitchFamily="2" charset="0"/>
              </a:rPr>
              <a:t>testArea.add</a:t>
            </a:r>
            <a:r>
              <a:rPr lang="en-US" dirty="0">
                <a:solidFill>
                  <a:srgbClr val="090909"/>
                </a:solidFill>
                <a:latin typeface="Courier" pitchFamily="2" charset="0"/>
              </a:rPr>
              <a:t>(</a:t>
            </a:r>
            <a:r>
              <a:rPr lang="en-US" dirty="0" err="1">
                <a:solidFill>
                  <a:srgbClr val="090909"/>
                </a:solidFill>
                <a:latin typeface="Courier" pitchFamily="2" charset="0"/>
              </a:rPr>
              <a:t>newPlayer</a:t>
            </a:r>
            <a:r>
              <a:rPr lang="en-US" dirty="0">
                <a:solidFill>
                  <a:srgbClr val="090909"/>
                </a:solidFill>
                <a:latin typeface="Courier" pitchFamily="2" charset="0"/>
              </a:rPr>
              <a:t>);</a:t>
            </a:r>
          </a:p>
          <a:p>
            <a:r>
              <a:rPr lang="en-US" dirty="0">
                <a:solidFill>
                  <a:srgbClr val="090909"/>
                </a:solidFill>
                <a:latin typeface="Courier" pitchFamily="2" charset="0"/>
              </a:rPr>
              <a:t>})</a:t>
            </a:r>
          </a:p>
          <a:p>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2717956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333872" y="1720840"/>
            <a:ext cx="11760592" cy="3416320"/>
          </a:xfrm>
          <a:prstGeom prst="rect">
            <a:avLst/>
          </a:prstGeom>
        </p:spPr>
        <p:txBody>
          <a:bodyPr wrap="square">
            <a:spAutoFit/>
          </a:bodyPr>
          <a:lstStyle/>
          <a:p>
            <a:r>
              <a:rPr lang="en-US" dirty="0">
                <a:solidFill>
                  <a:srgbClr val="0033B3"/>
                </a:solidFill>
                <a:latin typeface="Courier" pitchFamily="2" charset="0"/>
              </a:rPr>
              <a:t>public </a:t>
            </a:r>
            <a:r>
              <a:rPr lang="en-US" dirty="0" err="1">
                <a:solidFill>
                  <a:srgbClr val="00627A"/>
                </a:solidFill>
                <a:latin typeface="Courier" pitchFamily="2" charset="0"/>
              </a:rPr>
              <a:t>nearbyPlayers</a:t>
            </a:r>
            <a:r>
              <a:rPr lang="en-US" dirty="0">
                <a:latin typeface="Courier" pitchFamily="2" charset="0"/>
              </a:rPr>
              <a:t>() {</a:t>
            </a:r>
            <a:br>
              <a:rPr lang="en-US" dirty="0">
                <a:latin typeface="Courier" pitchFamily="2" charset="0"/>
              </a:rPr>
            </a:br>
            <a:r>
              <a:rPr lang="en-US" dirty="0">
                <a:latin typeface="Courier" pitchFamily="2" charset="0"/>
              </a:rPr>
              <a:t>    </a:t>
            </a:r>
            <a:r>
              <a:rPr lang="en-US" dirty="0">
                <a:solidFill>
                  <a:srgbClr val="0033B3"/>
                </a:solidFill>
                <a:latin typeface="Courier" pitchFamily="2" charset="0"/>
              </a:rPr>
              <a:t>const </a:t>
            </a:r>
            <a:r>
              <a:rPr lang="en-US" dirty="0" err="1">
                <a:latin typeface="Courier" pitchFamily="2" charset="0"/>
              </a:rPr>
              <a:t>areTwoPlayersNearby</a:t>
            </a:r>
            <a:r>
              <a:rPr lang="en-US" dirty="0">
                <a:latin typeface="Courier" pitchFamily="2" charset="0"/>
              </a:rPr>
              <a:t> = (p1: </a:t>
            </a:r>
            <a:r>
              <a:rPr lang="en-US" dirty="0" err="1">
                <a:latin typeface="Courier" pitchFamily="2" charset="0"/>
              </a:rPr>
              <a:t>PlayerController</a:t>
            </a:r>
            <a:r>
              <a:rPr lang="en-US" dirty="0">
                <a:latin typeface="Courier" pitchFamily="2" charset="0"/>
              </a:rPr>
              <a:t>, p2: </a:t>
            </a:r>
            <a:r>
              <a:rPr lang="en-US" dirty="0" err="1">
                <a:latin typeface="Courier" pitchFamily="2" charset="0"/>
              </a:rPr>
              <a:t>PlayerController</a:t>
            </a:r>
            <a:r>
              <a:rPr lang="en-US" dirty="0">
                <a:latin typeface="Courier" pitchFamily="2" charset="0"/>
              </a:rPr>
              <a:t>) =&gt; {</a:t>
            </a:r>
            <a:br>
              <a:rPr lang="en-US" dirty="0">
                <a:latin typeface="Courier" pitchFamily="2" charset="0"/>
              </a:rPr>
            </a:br>
            <a:r>
              <a:rPr lang="en-US" dirty="0">
                <a:latin typeface="Courier" pitchFamily="2" charset="0"/>
              </a:rPr>
              <a:t>        </a:t>
            </a:r>
            <a:r>
              <a:rPr lang="en-US" dirty="0">
                <a:solidFill>
                  <a:srgbClr val="0033B3"/>
                </a:solidFill>
                <a:latin typeface="Courier" pitchFamily="2" charset="0"/>
              </a:rPr>
              <a:t>if </a:t>
            </a:r>
            <a:r>
              <a:rPr lang="en-US" dirty="0">
                <a:latin typeface="Courier" pitchFamily="2" charset="0"/>
              </a:rPr>
              <a:t>(p1.location.interactableID || p2.location.interactableID) {</a:t>
            </a:r>
            <a:br>
              <a:rPr lang="en-US" dirty="0">
                <a:latin typeface="Courier" pitchFamily="2" charset="0"/>
              </a:rPr>
            </a:br>
            <a:r>
              <a:rPr lang="en-US" dirty="0">
                <a:latin typeface="Courier" pitchFamily="2" charset="0"/>
              </a:rPr>
              <a:t>            </a:t>
            </a:r>
            <a:r>
              <a:rPr lang="en-US" dirty="0">
                <a:solidFill>
                  <a:srgbClr val="0033B3"/>
                </a:solidFill>
                <a:latin typeface="Courier" pitchFamily="2" charset="0"/>
              </a:rPr>
              <a:t>return </a:t>
            </a:r>
            <a:r>
              <a:rPr lang="en-US" dirty="0">
                <a:latin typeface="Courier" pitchFamily="2" charset="0"/>
              </a:rPr>
              <a:t>p1.location.interactableID === p2.location.interactableID;</a:t>
            </a:r>
            <a:br>
              <a:rPr lang="en-US" dirty="0">
                <a:latin typeface="Courier" pitchFamily="2" charset="0"/>
              </a:rPr>
            </a:br>
            <a:r>
              <a:rPr lang="en-US" dirty="0">
                <a:latin typeface="Courier" pitchFamily="2" charset="0"/>
              </a:rPr>
              <a:t>        }</a:t>
            </a:r>
            <a:br>
              <a:rPr lang="en-US" dirty="0">
                <a:latin typeface="Courier" pitchFamily="2" charset="0"/>
              </a:rPr>
            </a:br>
            <a:r>
              <a:rPr lang="en-US" dirty="0">
                <a:latin typeface="Courier" pitchFamily="2" charset="0"/>
              </a:rPr>
              <a:t>        </a:t>
            </a:r>
            <a:r>
              <a:rPr lang="en-US" dirty="0">
                <a:solidFill>
                  <a:srgbClr val="0033B3"/>
                </a:solidFill>
                <a:latin typeface="Courier" pitchFamily="2" charset="0"/>
              </a:rPr>
              <a:t>const </a:t>
            </a:r>
            <a:r>
              <a:rPr lang="en-US" dirty="0">
                <a:latin typeface="Courier" pitchFamily="2" charset="0"/>
              </a:rPr>
              <a:t>dx = p1.location.x - p2.location.x;</a:t>
            </a:r>
            <a:br>
              <a:rPr lang="en-US" dirty="0">
                <a:latin typeface="Courier" pitchFamily="2" charset="0"/>
              </a:rPr>
            </a:br>
            <a:r>
              <a:rPr lang="en-US" dirty="0">
                <a:latin typeface="Courier" pitchFamily="2" charset="0"/>
              </a:rPr>
              <a:t>        </a:t>
            </a:r>
            <a:r>
              <a:rPr lang="en-US" dirty="0">
                <a:solidFill>
                  <a:srgbClr val="0033B3"/>
                </a:solidFill>
                <a:latin typeface="Courier" pitchFamily="2" charset="0"/>
              </a:rPr>
              <a:t>const </a:t>
            </a:r>
            <a:r>
              <a:rPr lang="en-US" dirty="0" err="1">
                <a:latin typeface="Courier" pitchFamily="2" charset="0"/>
              </a:rPr>
              <a:t>dy</a:t>
            </a:r>
            <a:r>
              <a:rPr lang="en-US" dirty="0">
                <a:latin typeface="Courier" pitchFamily="2" charset="0"/>
              </a:rPr>
              <a:t> = p1.location.y - p2.location.y;</a:t>
            </a:r>
            <a:br>
              <a:rPr lang="en-US" dirty="0">
                <a:latin typeface="Courier" pitchFamily="2" charset="0"/>
              </a:rPr>
            </a:br>
            <a:r>
              <a:rPr lang="en-US" dirty="0">
                <a:latin typeface="Courier" pitchFamily="2" charset="0"/>
              </a:rPr>
              <a:t>        </a:t>
            </a:r>
            <a:r>
              <a:rPr lang="en-US" dirty="0">
                <a:solidFill>
                  <a:srgbClr val="0033B3"/>
                </a:solidFill>
                <a:latin typeface="Courier" pitchFamily="2" charset="0"/>
              </a:rPr>
              <a:t>const </a:t>
            </a:r>
            <a:r>
              <a:rPr lang="en-US" dirty="0">
                <a:latin typeface="Courier" pitchFamily="2" charset="0"/>
              </a:rPr>
              <a:t>d = </a:t>
            </a:r>
            <a:r>
              <a:rPr lang="en-US" dirty="0" err="1">
                <a:solidFill>
                  <a:srgbClr val="000000"/>
                </a:solidFill>
                <a:latin typeface="Courier" pitchFamily="2" charset="0"/>
              </a:rPr>
              <a:t>Math</a:t>
            </a:r>
            <a:r>
              <a:rPr lang="en-US" dirty="0" err="1">
                <a:latin typeface="Courier" pitchFamily="2" charset="0"/>
              </a:rPr>
              <a:t>.</a:t>
            </a:r>
            <a:r>
              <a:rPr lang="en-US" i="1" dirty="0" err="1">
                <a:latin typeface="Courier" pitchFamily="2" charset="0"/>
              </a:rPr>
              <a:t>sqrt</a:t>
            </a:r>
            <a:r>
              <a:rPr lang="en-US" dirty="0">
                <a:latin typeface="Courier" pitchFamily="2" charset="0"/>
              </a:rPr>
              <a:t>(dx * dx + </a:t>
            </a:r>
            <a:r>
              <a:rPr lang="en-US" dirty="0" err="1">
                <a:latin typeface="Courier" pitchFamily="2" charset="0"/>
              </a:rPr>
              <a:t>dy</a:t>
            </a:r>
            <a:r>
              <a:rPr lang="en-US" dirty="0">
                <a:latin typeface="Courier" pitchFamily="2" charset="0"/>
              </a:rPr>
              <a:t> * </a:t>
            </a:r>
            <a:r>
              <a:rPr lang="en-US" dirty="0" err="1">
                <a:latin typeface="Courier" pitchFamily="2" charset="0"/>
              </a:rPr>
              <a:t>dy</a:t>
            </a:r>
            <a:r>
              <a:rPr lang="en-US" dirty="0">
                <a:latin typeface="Courier" pitchFamily="2" charset="0"/>
              </a:rPr>
              <a:t>);</a:t>
            </a:r>
            <a:br>
              <a:rPr lang="en-US" dirty="0">
                <a:latin typeface="Courier" pitchFamily="2" charset="0"/>
              </a:rPr>
            </a:br>
            <a:r>
              <a:rPr lang="en-US" dirty="0">
                <a:latin typeface="Courier" pitchFamily="2" charset="0"/>
              </a:rPr>
              <a:t>        </a:t>
            </a:r>
            <a:r>
              <a:rPr lang="en-US" dirty="0">
                <a:solidFill>
                  <a:srgbClr val="0033B3"/>
                </a:solidFill>
                <a:latin typeface="Courier" pitchFamily="2" charset="0"/>
              </a:rPr>
              <a:t>return </a:t>
            </a:r>
            <a:r>
              <a:rPr lang="en-US" dirty="0">
                <a:latin typeface="Courier" pitchFamily="2" charset="0"/>
              </a:rPr>
              <a:t>d &lt; NEARBY_PLAYER_THRESHOLD;</a:t>
            </a:r>
            <a:br>
              <a:rPr lang="en-US" dirty="0">
                <a:latin typeface="Courier" pitchFamily="2" charset="0"/>
              </a:rPr>
            </a:br>
            <a:r>
              <a:rPr lang="en-US" dirty="0">
                <a:latin typeface="Courier" pitchFamily="2" charset="0"/>
              </a:rPr>
              <a:t>    };</a:t>
            </a:r>
            <a:br>
              <a:rPr lang="en-US" dirty="0">
                <a:latin typeface="Courier" pitchFamily="2" charset="0"/>
              </a:rPr>
            </a:br>
            <a:r>
              <a:rPr lang="en-US" dirty="0">
                <a:latin typeface="Courier" pitchFamily="2" charset="0"/>
              </a:rPr>
              <a:t>    </a:t>
            </a:r>
            <a:r>
              <a:rPr lang="en-US" dirty="0">
                <a:solidFill>
                  <a:srgbClr val="0033B3"/>
                </a:solidFill>
                <a:latin typeface="Courier" pitchFamily="2" charset="0"/>
              </a:rPr>
              <a:t>return </a:t>
            </a:r>
            <a:r>
              <a:rPr lang="en-US" dirty="0" err="1">
                <a:solidFill>
                  <a:srgbClr val="0033B3"/>
                </a:solidFill>
                <a:latin typeface="Courier" pitchFamily="2" charset="0"/>
              </a:rPr>
              <a:t>this</a:t>
            </a:r>
            <a:r>
              <a:rPr lang="en-US" dirty="0" err="1">
                <a:latin typeface="Courier" pitchFamily="2" charset="0"/>
              </a:rPr>
              <a:t>.players.filter</a:t>
            </a:r>
            <a:r>
              <a:rPr lang="en-US" dirty="0">
                <a:latin typeface="Courier" pitchFamily="2" charset="0"/>
              </a:rPr>
              <a:t>(p =&gt; </a:t>
            </a:r>
            <a:r>
              <a:rPr lang="en-US" dirty="0" err="1">
                <a:latin typeface="Courier" pitchFamily="2" charset="0"/>
              </a:rPr>
              <a:t>areTwoPlayersNearby</a:t>
            </a:r>
            <a:r>
              <a:rPr lang="en-US" dirty="0">
                <a:latin typeface="Courier" pitchFamily="2" charset="0"/>
              </a:rPr>
              <a:t>(p, </a:t>
            </a:r>
            <a:r>
              <a:rPr lang="en-US" dirty="0" err="1">
                <a:solidFill>
                  <a:srgbClr val="0033B3"/>
                </a:solidFill>
                <a:latin typeface="Courier" pitchFamily="2" charset="0"/>
              </a:rPr>
              <a:t>this</a:t>
            </a:r>
            <a:r>
              <a:rPr lang="en-US" dirty="0" err="1">
                <a:latin typeface="Courier" pitchFamily="2" charset="0"/>
              </a:rPr>
              <a:t>.ourPlayer</a:t>
            </a:r>
            <a:r>
              <a:rPr lang="en-US" dirty="0">
                <a:latin typeface="Courier" pitchFamily="2" charset="0"/>
              </a:rPr>
              <a:t>));</a:t>
            </a:r>
            <a:br>
              <a:rPr lang="en-US" dirty="0">
                <a:latin typeface="Courier" pitchFamily="2" charset="0"/>
              </a:rPr>
            </a:br>
            <a:r>
              <a:rPr lang="en-US" dirty="0">
                <a:latin typeface="Courier" pitchFamily="2" charset="0"/>
              </a:rPr>
              <a:t>}</a:t>
            </a:r>
            <a:endParaRPr lang="en-US" b="0" dirty="0">
              <a:solidFill>
                <a:srgbClr val="000000"/>
              </a:solidFill>
              <a:effectLst/>
              <a:latin typeface="Courier" pitchFamily="2" charset="0"/>
            </a:endParaRPr>
          </a:p>
        </p:txBody>
      </p:sp>
    </p:spTree>
    <p:extLst>
      <p:ext uri="{BB962C8B-B14F-4D97-AF65-F5344CB8AC3E}">
        <p14:creationId xmlns:p14="http://schemas.microsoft.com/office/powerpoint/2010/main" val="26701794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27</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416320"/>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4688710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"No magic numbers" and "Don't Repeat Yourself" are already examples of this.</a:t>
            </a:r>
          </a:p>
          <a:p>
            <a:r>
              <a:rPr lang="en-US" dirty="0"/>
              <a:t>General strategy: If there something that might change, give it a name</a:t>
            </a:r>
          </a:p>
          <a:p>
            <a:pPr lvl="1"/>
            <a:r>
              <a:rPr lang="en-US" dirty="0"/>
              <a:t>if it's not already a "thing", refactor to make it a "thing“</a:t>
            </a:r>
          </a:p>
          <a:p>
            <a:r>
              <a:rPr lang="en-US" dirty="0"/>
              <a:t>Let’s look at a couple of examples.</a:t>
            </a:r>
          </a:p>
          <a:p>
            <a:pPr marL="457200" lvl="1" indent="0">
              <a:buNone/>
            </a:pPr>
            <a:endParaRPr lang="en-US" dirty="0"/>
          </a:p>
          <a:p>
            <a:pPr marL="457200" lvl="1" indent="0">
              <a:buNone/>
            </a:pPr>
            <a:r>
              <a:rPr lang="en-US" dirty="0"/>
              <a:t>			</a:t>
            </a:r>
          </a:p>
          <a:p>
            <a:endParaRPr lang="en-US" dirty="0"/>
          </a:p>
          <a:p>
            <a:endParaRPr lang="en-US" dirty="0"/>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28</a:t>
            </a:fld>
            <a:endParaRPr lang="en-US"/>
          </a:p>
        </p:txBody>
      </p:sp>
    </p:spTree>
    <p:extLst>
      <p:ext uri="{BB962C8B-B14F-4D97-AF65-F5344CB8AC3E}">
        <p14:creationId xmlns:p14="http://schemas.microsoft.com/office/powerpoint/2010/main" val="10170210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Replace magic numbers with good names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9" y="4303431"/>
            <a:ext cx="6989298"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let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622052" cy="461665"/>
          </a:xfrm>
          <a:prstGeom prst="rect">
            <a:avLst/>
          </a:prstGeom>
        </p:spPr>
        <p:txBody>
          <a:bodyPr wrap="none">
            <a:spAutoFit/>
          </a:bodyPr>
          <a:lstStyle/>
          <a:p>
            <a:r>
              <a:rPr lang="en-US" sz="2400" dirty="0">
                <a:solidFill>
                  <a:srgbClr val="0000FF"/>
                </a:solidFill>
                <a:latin typeface="Consolas" panose="020B0609020204030204" pitchFamily="49" charset="0"/>
              </a:rPr>
              <a:t>let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Good code is comprehensible by humans</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a:t>Which humans?</a:t>
            </a:r>
          </a:p>
          <a:p>
            <a:pPr lvl="1"/>
            <a:r>
              <a:rPr lang="en-US" altLang="en-US" dirty="0"/>
              <a:t>The other members of your team</a:t>
            </a:r>
          </a:p>
          <a:p>
            <a:pPr lvl="1"/>
            <a:r>
              <a:rPr lang="en-US" altLang="en-US" dirty="0"/>
              <a:t>The folks who will maintain and modify your system</a:t>
            </a:r>
          </a:p>
          <a:p>
            <a:pPr lvl="1"/>
            <a:r>
              <a:rPr lang="en-US" altLang="en-US" dirty="0"/>
              <a:t>Management</a:t>
            </a:r>
          </a:p>
          <a:p>
            <a:pPr lvl="1"/>
            <a:r>
              <a:rPr lang="en-US" altLang="en-US" dirty="0"/>
              <a:t>Your clients</a:t>
            </a:r>
          </a:p>
          <a:p>
            <a:pPr lvl="1"/>
            <a:r>
              <a:rPr lang="en-US" altLang="en-US" dirty="0"/>
              <a:t>and ...</a:t>
            </a:r>
          </a:p>
          <a:p>
            <a:pPr lvl="1"/>
            <a:r>
              <a:rPr lang="en-US" altLang="en-US" dirty="0"/>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6" end="6"/>
                                            </p:txEl>
                                          </p:spTgt>
                                        </p:tgtEl>
                                        <p:attrNameLst>
                                          <p:attrName>style.visibility</p:attrName>
                                        </p:attrNameLst>
                                      </p:cBhvr>
                                      <p:to>
                                        <p:strVal val="visible"/>
                                      </p:to>
                                    </p:set>
                                    <p:animEffect transition="in" filter="fade">
                                      <p:cBhvr>
                                        <p:cTn id="7" dur="1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r>
              <a:rPr lang="en-US" dirty="0"/>
              <a:t>You might write something like</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30</a:t>
            </a:fld>
            <a:endParaRPr lang="en-US"/>
          </a:p>
        </p:txBody>
      </p:sp>
    </p:spTree>
    <p:extLst>
      <p:ext uri="{BB962C8B-B14F-4D97-AF65-F5344CB8AC3E}">
        <p14:creationId xmlns:p14="http://schemas.microsoft.com/office/powerpoint/2010/main" val="7473247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31</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8B5ED-089E-4E03-AE7A-2333C7AF4560}"/>
              </a:ext>
            </a:extLst>
          </p:cNvPr>
          <p:cNvSpPr>
            <a:spLocks noGrp="1"/>
          </p:cNvSpPr>
          <p:nvPr>
            <p:ph type="title"/>
          </p:nvPr>
        </p:nvSpPr>
        <p:spPr/>
        <p:txBody>
          <a:bodyPr/>
          <a:lstStyle/>
          <a:p>
            <a:r>
              <a:rPr lang="en-US" dirty="0"/>
              <a:t>So let's represent our data differently</a:t>
            </a:r>
          </a:p>
        </p:txBody>
      </p:sp>
      <p:sp>
        <p:nvSpPr>
          <p:cNvPr id="4" name="Slide Number Placeholder 3">
            <a:extLst>
              <a:ext uri="{FF2B5EF4-FFF2-40B4-BE49-F238E27FC236}">
                <a16:creationId xmlns:a16="http://schemas.microsoft.com/office/drawing/2014/main" id="{85A1C6DB-6747-4D33-9B99-6671974C627F}"/>
              </a:ext>
            </a:extLst>
          </p:cNvPr>
          <p:cNvSpPr>
            <a:spLocks noGrp="1"/>
          </p:cNvSpPr>
          <p:nvPr>
            <p:ph type="sldNum" sz="quarter" idx="12"/>
          </p:nvPr>
        </p:nvSpPr>
        <p:spPr/>
        <p:txBody>
          <a:bodyPr/>
          <a:lstStyle/>
          <a:p>
            <a:fld id="{20F37917-FD3A-4669-9018-DA04BCDD3D75}" type="slidenum">
              <a:rPr lang="en-US" smtClean="0"/>
              <a:t>32</a:t>
            </a:fld>
            <a:endParaRPr lang="en-US"/>
          </a:p>
        </p:txBody>
      </p:sp>
      <p:sp>
        <p:nvSpPr>
          <p:cNvPr id="5" name="Rectangle 4">
            <a:extLst>
              <a:ext uri="{FF2B5EF4-FFF2-40B4-BE49-F238E27FC236}">
                <a16:creationId xmlns:a16="http://schemas.microsoft.com/office/drawing/2014/main" id="{F1372F46-A124-4B14-8F16-E2C13171ECB3}"/>
              </a:ext>
            </a:extLst>
          </p:cNvPr>
          <p:cNvSpPr/>
          <p:nvPr/>
        </p:nvSpPr>
        <p:spPr>
          <a:xfrm>
            <a:off x="923778" y="1500160"/>
            <a:ext cx="9141656" cy="2862322"/>
          </a:xfrm>
          <a:prstGeom prst="rect">
            <a:avLst/>
          </a:prstGeom>
        </p:spPr>
        <p:txBody>
          <a:bodyPr wrap="square">
            <a:spAutoFit/>
          </a:bodyPr>
          <a:lstStyle/>
          <a:p>
            <a:r>
              <a:rPr lang="en-US" dirty="0">
                <a:solidFill>
                  <a:srgbClr val="008000"/>
                </a:solidFill>
                <a:latin typeface="Consolas" panose="020B0609020204030204" pitchFamily="49" charset="0"/>
              </a:rPr>
              <a:t>// defines the tax bracket for income lower &lt; income &lt;= upper.</a:t>
            </a:r>
            <a:endParaRPr lang="en-US" dirty="0">
              <a:solidFill>
                <a:srgbClr val="000000"/>
              </a:solidFill>
              <a:latin typeface="Consolas" panose="020B0609020204030204" pitchFamily="49" charset="0"/>
            </a:endParaRPr>
          </a:p>
          <a:p>
            <a:r>
              <a:rPr lang="en-US" dirty="0">
                <a:solidFill>
                  <a:srgbClr val="008000"/>
                </a:solidFill>
                <a:latin typeface="Consolas" panose="020B0609020204030204" pitchFamily="49" charset="0"/>
              </a:rPr>
              <a:t>// if upper is null, then lower &lt; income  (no upper bound)</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 number,</a:t>
            </a:r>
          </a:p>
          <a:p>
            <a:r>
              <a:rPr lang="en-US" dirty="0">
                <a:solidFill>
                  <a:srgbClr val="000000"/>
                </a:solidFill>
                <a:latin typeface="Consolas" panose="020B0609020204030204" pitchFamily="49" charset="0"/>
              </a:rPr>
              <a:t>    upper: number | null,  </a:t>
            </a:r>
          </a:p>
          <a:p>
            <a:r>
              <a:rPr lang="en-US" dirty="0">
                <a:solidFill>
                  <a:srgbClr val="000000"/>
                </a:solidFill>
                <a:latin typeface="Consolas" panose="020B0609020204030204" pitchFamily="49" charset="0"/>
              </a:rPr>
              <a:t>    base : number</a:t>
            </a:r>
          </a:p>
          <a:p>
            <a:r>
              <a:rPr lang="en-US" dirty="0">
                <a:solidFill>
                  <a:srgbClr val="000000"/>
                </a:solidFill>
                <a:latin typeface="Consolas" panose="020B0609020204030204" pitchFamily="49" charset="0"/>
              </a:rPr>
              <a:t>    rate : number</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F71FA50-933F-4201-87ED-4334941A29AD}"/>
              </a:ext>
            </a:extLst>
          </p:cNvPr>
          <p:cNvSpPr/>
          <p:nvPr/>
        </p:nvSpPr>
        <p:spPr>
          <a:xfrm>
            <a:off x="838199" y="3894800"/>
            <a:ext cx="8003345" cy="1754326"/>
          </a:xfrm>
          <a:prstGeom prst="rect">
            <a:avLst/>
          </a:prstGeom>
        </p:spPr>
        <p:txBody>
          <a:bodyPr wrap="square">
            <a:spAutoFit/>
          </a:bodyPr>
          <a:lstStyle/>
          <a:p>
            <a:r>
              <a:rPr lang="en-US" dirty="0">
                <a:solidFill>
                  <a:srgbClr val="0000FF"/>
                </a:solidFill>
                <a:latin typeface="Consolas" panose="020B0609020204030204" pitchFamily="49" charset="0"/>
              </a:rPr>
              <a:t>let</a:t>
            </a:r>
            <a:r>
              <a:rPr lang="en-US" dirty="0">
                <a:solidFill>
                  <a:srgbClr val="000000"/>
                </a:solidFill>
                <a:latin typeface="Consolas" panose="020B0609020204030204" pitchFamily="49" charset="0"/>
              </a:rPr>
              <a:t> brackets :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upper: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2851974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33</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944880" y="1416881"/>
            <a:ext cx="9144000" cy="5355312"/>
          </a:xfrm>
          <a:prstGeom prst="rect">
            <a:avLst/>
          </a:prstGeom>
        </p:spPr>
        <p:txBody>
          <a:bodyPr wrap="square">
            <a:spAutoFit/>
          </a:bodyPr>
          <a:lstStyle/>
          <a:p>
            <a:r>
              <a:rPr lang="en-US" dirty="0">
                <a:solidFill>
                  <a:srgbClr val="008000"/>
                </a:solidFill>
                <a:latin typeface="Consolas" panose="020B0609020204030204" pitchFamily="49" charset="0"/>
              </a:rPr>
              <a:t>// defines the incomes covered by a bracket</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isInBracket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bracket:TaxBracket</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boolean</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null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&amp;&amp; (income &lt;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income2bracket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brackets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brackets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income:number,bracket:TaxBracket</a:t>
            </a:r>
            <a:r>
              <a:rPr lang="en-US" dirty="0">
                <a:solidFill>
                  <a:srgbClr val="000000"/>
                </a:solidFill>
                <a:latin typeface="Consolas" panose="020B0609020204030204" pitchFamily="49" charset="0"/>
              </a:rPr>
              <a:t>)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bracket.base</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bracket.rate</a:t>
            </a:r>
            <a:r>
              <a:rPr lang="en-US" dirty="0">
                <a:solidFill>
                  <a:srgbClr val="000000"/>
                </a:solidFill>
                <a:latin typeface="Consolas" panose="020B0609020204030204" pitchFamily="49" charset="0"/>
              </a:rPr>
              <a:t> * (income -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grossTax2 (</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brackets: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(income,income2bracket(</a:t>
            </a:r>
            <a:r>
              <a:rPr lang="en-US" dirty="0" err="1">
                <a:solidFill>
                  <a:srgbClr val="000000"/>
                </a:solidFill>
                <a:latin typeface="Consolas" panose="020B0609020204030204" pitchFamily="49" charset="0"/>
              </a:rPr>
              <a:t>income,brackets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6598886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design principles </a:t>
            </a:r>
          </a:p>
          <a:p>
            <a:pPr lvl="1" fontAlgn="base"/>
            <a:r>
              <a:rPr lang="en-US" dirty="0"/>
              <a:t>List 5 general design principles and illustrate their expression in code</a:t>
            </a:r>
          </a:p>
          <a:p>
            <a:pPr lvl="1" fontAlgn="base"/>
            <a:r>
              <a:rPr lang="en-US" dirty="0"/>
              <a:t>Identify some violations of the principles and suggest ways to mitigate them</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34</a:t>
            </a:fld>
            <a:endParaRPr lang="en-US"/>
          </a:p>
        </p:txBody>
      </p:sp>
    </p:spTree>
    <p:extLst>
      <p:ext uri="{BB962C8B-B14F-4D97-AF65-F5344CB8AC3E}">
        <p14:creationId xmlns:p14="http://schemas.microsoft.com/office/powerpoint/2010/main" val="26439229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45B63-AABA-7BFB-D01A-9F03C23356CC}"/>
              </a:ext>
            </a:extLst>
          </p:cNvPr>
          <p:cNvSpPr>
            <a:spLocks noGrp="1"/>
          </p:cNvSpPr>
          <p:nvPr>
            <p:ph type="title"/>
          </p:nvPr>
        </p:nvSpPr>
        <p:spPr/>
        <p:txBody>
          <a:bodyPr/>
          <a:lstStyle/>
          <a:p>
            <a:r>
              <a:rPr lang="en-US" dirty="0"/>
              <a:t>Additional Material</a:t>
            </a:r>
          </a:p>
        </p:txBody>
      </p:sp>
      <p:sp>
        <p:nvSpPr>
          <p:cNvPr id="3" name="Content Placeholder 2">
            <a:extLst>
              <a:ext uri="{FF2B5EF4-FFF2-40B4-BE49-F238E27FC236}">
                <a16:creationId xmlns:a16="http://schemas.microsoft.com/office/drawing/2014/main" id="{37218507-E822-A45F-96CA-9446BCD39549}"/>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090A6069-1667-1DC1-8D70-BB07B7CE3AD8}"/>
              </a:ext>
            </a:extLst>
          </p:cNvPr>
          <p:cNvSpPr>
            <a:spLocks noGrp="1"/>
          </p:cNvSpPr>
          <p:nvPr>
            <p:ph type="sldNum" sz="quarter" idx="12"/>
          </p:nvPr>
        </p:nvSpPr>
        <p:spPr/>
        <p:txBody>
          <a:bodyPr/>
          <a:lstStyle/>
          <a:p>
            <a:fld id="{20F37917-FD3A-4669-9018-DA04BCDD3D75}" type="slidenum">
              <a:rPr lang="en-US" smtClean="0"/>
              <a:t>35</a:t>
            </a:fld>
            <a:endParaRPr lang="en-US"/>
          </a:p>
        </p:txBody>
      </p:sp>
    </p:spTree>
    <p:extLst>
      <p:ext uri="{BB962C8B-B14F-4D97-AF65-F5344CB8AC3E}">
        <p14:creationId xmlns:p14="http://schemas.microsoft.com/office/powerpoint/2010/main" val="5044955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04B5E-91AC-4C1E-A6BE-56F6BD35DC84}"/>
              </a:ext>
            </a:extLst>
          </p:cNvPr>
          <p:cNvSpPr>
            <a:spLocks noGrp="1"/>
          </p:cNvSpPr>
          <p:nvPr>
            <p:ph type="title"/>
          </p:nvPr>
        </p:nvSpPr>
        <p:spPr/>
        <p:txBody>
          <a:bodyPr/>
          <a:lstStyle/>
          <a:p>
            <a:r>
              <a:rPr lang="en-US" dirty="0"/>
              <a:t>Examples of Design at the Structural Scale</a:t>
            </a:r>
          </a:p>
        </p:txBody>
      </p:sp>
      <p:sp>
        <p:nvSpPr>
          <p:cNvPr id="4" name="Slide Number Placeholder 3">
            <a:extLst>
              <a:ext uri="{FF2B5EF4-FFF2-40B4-BE49-F238E27FC236}">
                <a16:creationId xmlns:a16="http://schemas.microsoft.com/office/drawing/2014/main" id="{07AEDDEC-6679-4327-A96C-5FE5D761FB03}"/>
              </a:ext>
            </a:extLst>
          </p:cNvPr>
          <p:cNvSpPr>
            <a:spLocks noGrp="1"/>
          </p:cNvSpPr>
          <p:nvPr>
            <p:ph type="sldNum" sz="quarter" idx="12"/>
          </p:nvPr>
        </p:nvSpPr>
        <p:spPr/>
        <p:txBody>
          <a:bodyPr/>
          <a:lstStyle/>
          <a:p>
            <a:fld id="{20F37917-FD3A-4669-9018-DA04BCDD3D75}" type="slidenum">
              <a:rPr lang="en-US" smtClean="0"/>
              <a:t>36</a:t>
            </a:fld>
            <a:endParaRPr lang="en-US"/>
          </a:p>
        </p:txBody>
      </p:sp>
      <p:sp>
        <p:nvSpPr>
          <p:cNvPr id="6" name="Content Placeholder 5">
            <a:extLst>
              <a:ext uri="{FF2B5EF4-FFF2-40B4-BE49-F238E27FC236}">
                <a16:creationId xmlns:a16="http://schemas.microsoft.com/office/drawing/2014/main" id="{63547E67-8F96-A7D4-F71E-8E4634BE8F16}"/>
              </a:ext>
            </a:extLst>
          </p:cNvPr>
          <p:cNvSpPr>
            <a:spLocks noGrp="1"/>
          </p:cNvSpPr>
          <p:nvPr>
            <p:ph idx="1"/>
          </p:nvPr>
        </p:nvSpPr>
        <p:spPr/>
        <p:txBody>
          <a:bodyPr/>
          <a:lstStyle/>
          <a:p>
            <a:r>
              <a:rPr lang="en-US" dirty="0"/>
              <a:t>Object-Oriented</a:t>
            </a:r>
          </a:p>
          <a:p>
            <a:r>
              <a:rPr lang="en-US" dirty="0"/>
              <a:t>Pipeline</a:t>
            </a:r>
          </a:p>
          <a:p>
            <a:r>
              <a:rPr lang="en-US" dirty="0"/>
              <a:t>Pipeline + Database</a:t>
            </a:r>
          </a:p>
          <a:p>
            <a:r>
              <a:rPr lang="en-US" dirty="0"/>
              <a:t>Layered</a:t>
            </a:r>
          </a:p>
          <a:p>
            <a:endParaRPr lang="en-US" dirty="0"/>
          </a:p>
        </p:txBody>
      </p:sp>
    </p:spTree>
    <p:extLst>
      <p:ext uri="{BB962C8B-B14F-4D97-AF65-F5344CB8AC3E}">
        <p14:creationId xmlns:p14="http://schemas.microsoft.com/office/powerpoint/2010/main" val="387402518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6A4C1-A4E1-4FD4-B266-9FFE28C51D1D}"/>
              </a:ext>
            </a:extLst>
          </p:cNvPr>
          <p:cNvSpPr>
            <a:spLocks noGrp="1"/>
          </p:cNvSpPr>
          <p:nvPr>
            <p:ph type="title"/>
          </p:nvPr>
        </p:nvSpPr>
        <p:spPr/>
        <p:txBody>
          <a:bodyPr/>
          <a:lstStyle/>
          <a:p>
            <a:r>
              <a:rPr lang="en-US" dirty="0"/>
              <a:t>Object-Oriented Architecture</a:t>
            </a:r>
          </a:p>
        </p:txBody>
      </p:sp>
      <p:sp>
        <p:nvSpPr>
          <p:cNvPr id="3" name="Content Placeholder 2">
            <a:extLst>
              <a:ext uri="{FF2B5EF4-FFF2-40B4-BE49-F238E27FC236}">
                <a16:creationId xmlns:a16="http://schemas.microsoft.com/office/drawing/2014/main" id="{A83ACF0D-4A17-4131-90E7-C5D2C0B64C01}"/>
              </a:ext>
            </a:extLst>
          </p:cNvPr>
          <p:cNvSpPr>
            <a:spLocks noGrp="1"/>
          </p:cNvSpPr>
          <p:nvPr>
            <p:ph idx="1"/>
          </p:nvPr>
        </p:nvSpPr>
        <p:spPr/>
        <p:txBody>
          <a:bodyPr>
            <a:normAutofit/>
          </a:bodyPr>
          <a:lstStyle/>
          <a:p>
            <a:r>
              <a:rPr lang="en-US" dirty="0"/>
              <a:t>The entities in the program correspond to entities in the real world.</a:t>
            </a:r>
          </a:p>
          <a:p>
            <a:r>
              <a:rPr lang="en-US" dirty="0"/>
              <a:t>Example: a library system might have classes for</a:t>
            </a:r>
          </a:p>
          <a:p>
            <a:pPr lvl="1"/>
            <a:r>
              <a:rPr lang="en-US" dirty="0"/>
              <a:t>A holding (several books, </a:t>
            </a:r>
            <a:r>
              <a:rPr lang="en-US" dirty="0" err="1"/>
              <a:t>eg</a:t>
            </a:r>
            <a:r>
              <a:rPr lang="en-US" dirty="0"/>
              <a:t>: “7 copies of Moby-Dick”)</a:t>
            </a:r>
          </a:p>
          <a:p>
            <a:pPr lvl="1"/>
            <a:r>
              <a:rPr lang="en-US" dirty="0"/>
              <a:t>An individual item (“copy #3 of Moby-Dick”)</a:t>
            </a:r>
          </a:p>
          <a:p>
            <a:pPr lvl="1"/>
            <a:r>
              <a:rPr lang="en-US" dirty="0"/>
              <a:t>A card-holder (“Avery Fischer, library card #12345, …”)</a:t>
            </a:r>
          </a:p>
          <a:p>
            <a:pPr lvl="1"/>
            <a:r>
              <a:rPr lang="en-US" dirty="0"/>
              <a:t>A borrowing (“Avery Fischer borrowed copy #3 of Moby-Dick on 9/1/22”)</a:t>
            </a:r>
          </a:p>
        </p:txBody>
      </p:sp>
      <p:sp>
        <p:nvSpPr>
          <p:cNvPr id="4" name="Slide Number Placeholder 3">
            <a:extLst>
              <a:ext uri="{FF2B5EF4-FFF2-40B4-BE49-F238E27FC236}">
                <a16:creationId xmlns:a16="http://schemas.microsoft.com/office/drawing/2014/main" id="{A79DC1B2-C060-4001-A65A-0F576468A846}"/>
              </a:ext>
            </a:extLst>
          </p:cNvPr>
          <p:cNvSpPr>
            <a:spLocks noGrp="1"/>
          </p:cNvSpPr>
          <p:nvPr>
            <p:ph type="sldNum" sz="quarter" idx="12"/>
          </p:nvPr>
        </p:nvSpPr>
        <p:spPr/>
        <p:txBody>
          <a:bodyPr/>
          <a:lstStyle/>
          <a:p>
            <a:fld id="{20F37917-FD3A-4669-9018-DA04BCDD3D75}" type="slidenum">
              <a:rPr lang="en-US" smtClean="0"/>
              <a:t>37</a:t>
            </a:fld>
            <a:endParaRPr lang="en-US"/>
          </a:p>
        </p:txBody>
      </p:sp>
    </p:spTree>
    <p:extLst>
      <p:ext uri="{BB962C8B-B14F-4D97-AF65-F5344CB8AC3E}">
        <p14:creationId xmlns:p14="http://schemas.microsoft.com/office/powerpoint/2010/main" val="33459683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F2821-41CE-4E1B-9203-CE081F2CFC59}"/>
              </a:ext>
            </a:extLst>
          </p:cNvPr>
          <p:cNvSpPr>
            <a:spLocks noGrp="1"/>
          </p:cNvSpPr>
          <p:nvPr>
            <p:ph type="title"/>
          </p:nvPr>
        </p:nvSpPr>
        <p:spPr/>
        <p:txBody>
          <a:bodyPr/>
          <a:lstStyle/>
          <a:p>
            <a:r>
              <a:rPr lang="en-US" dirty="0"/>
              <a:t>Pipeline Architecture</a:t>
            </a:r>
          </a:p>
        </p:txBody>
      </p:sp>
      <p:sp>
        <p:nvSpPr>
          <p:cNvPr id="3" name="Content Placeholder 2">
            <a:extLst>
              <a:ext uri="{FF2B5EF4-FFF2-40B4-BE49-F238E27FC236}">
                <a16:creationId xmlns:a16="http://schemas.microsoft.com/office/drawing/2014/main" id="{C6231731-3D93-423B-8492-07065E7282D5}"/>
              </a:ext>
            </a:extLst>
          </p:cNvPr>
          <p:cNvSpPr>
            <a:spLocks noGrp="1"/>
          </p:cNvSpPr>
          <p:nvPr>
            <p:ph idx="1"/>
          </p:nvPr>
        </p:nvSpPr>
        <p:spPr>
          <a:xfrm>
            <a:off x="838200" y="1500160"/>
            <a:ext cx="5941291" cy="4351338"/>
          </a:xfrm>
        </p:spPr>
        <p:txBody>
          <a:bodyPr/>
          <a:lstStyle/>
          <a:p>
            <a:r>
              <a:rPr lang="en-US" dirty="0"/>
              <a:t>The pieces correspond to stages in the transformation of data in the system</a:t>
            </a:r>
          </a:p>
          <a:p>
            <a:r>
              <a:rPr lang="en-US" dirty="0"/>
              <a:t>Good for complex straight-line processes, e.g. image processing</a:t>
            </a:r>
          </a:p>
          <a:p>
            <a:pPr lvl="1"/>
            <a:endParaRPr lang="en-US" dirty="0"/>
          </a:p>
        </p:txBody>
      </p:sp>
      <p:sp>
        <p:nvSpPr>
          <p:cNvPr id="4" name="Slide Number Placeholder 3">
            <a:extLst>
              <a:ext uri="{FF2B5EF4-FFF2-40B4-BE49-F238E27FC236}">
                <a16:creationId xmlns:a16="http://schemas.microsoft.com/office/drawing/2014/main" id="{A713B7EA-51E8-4B1F-975A-8673D97D7611}"/>
              </a:ext>
            </a:extLst>
          </p:cNvPr>
          <p:cNvSpPr>
            <a:spLocks noGrp="1"/>
          </p:cNvSpPr>
          <p:nvPr>
            <p:ph type="sldNum" sz="quarter" idx="12"/>
          </p:nvPr>
        </p:nvSpPr>
        <p:spPr/>
        <p:txBody>
          <a:bodyPr/>
          <a:lstStyle/>
          <a:p>
            <a:fld id="{20F37917-FD3A-4669-9018-DA04BCDD3D75}" type="slidenum">
              <a:rPr lang="en-US" smtClean="0"/>
              <a:t>38</a:t>
            </a:fld>
            <a:endParaRPr lang="en-US"/>
          </a:p>
        </p:txBody>
      </p:sp>
      <p:pic>
        <p:nvPicPr>
          <p:cNvPr id="6" name="Picture 5" descr="Diagram&#10;&#10;Description automatically generated">
            <a:extLst>
              <a:ext uri="{FF2B5EF4-FFF2-40B4-BE49-F238E27FC236}">
                <a16:creationId xmlns:a16="http://schemas.microsoft.com/office/drawing/2014/main" id="{3F997C1C-C659-436B-B706-100851C9911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10600" y="1953201"/>
            <a:ext cx="2573388" cy="3967307"/>
          </a:xfrm>
          <a:prstGeom prst="rect">
            <a:avLst/>
          </a:prstGeom>
        </p:spPr>
      </p:pic>
      <p:pic>
        <p:nvPicPr>
          <p:cNvPr id="8" name="Picture 7" descr="Diagram&#10;&#10;Description automatically generated">
            <a:extLst>
              <a:ext uri="{FF2B5EF4-FFF2-40B4-BE49-F238E27FC236}">
                <a16:creationId xmlns:a16="http://schemas.microsoft.com/office/drawing/2014/main" id="{789D6D95-D37A-41A3-9DE5-E6CAFBEF0F1D}"/>
              </a:ext>
            </a:extLst>
          </p:cNvPr>
          <p:cNvPicPr>
            <a:picLocks noChangeAspect="1"/>
          </p:cNvPicPr>
          <p:nvPr/>
        </p:nvPicPr>
        <p:blipFill rotWithShape="1">
          <a:blip r:embed="rId4">
            <a:extLst>
              <a:ext uri="{28A0092B-C50C-407E-A947-70E740481C1C}">
                <a14:useLocalDpi xmlns:a14="http://schemas.microsoft.com/office/drawing/2010/main" val="0"/>
              </a:ext>
            </a:extLst>
          </a:blip>
          <a:srcRect l="89" t="47508" r="25175" b="-1996"/>
          <a:stretch/>
        </p:blipFill>
        <p:spPr>
          <a:xfrm>
            <a:off x="838200" y="3641451"/>
            <a:ext cx="7324434" cy="2897461"/>
          </a:xfrm>
          <a:prstGeom prst="rect">
            <a:avLst/>
          </a:prstGeom>
        </p:spPr>
      </p:pic>
    </p:spTree>
    <p:extLst>
      <p:ext uri="{BB962C8B-B14F-4D97-AF65-F5344CB8AC3E}">
        <p14:creationId xmlns:p14="http://schemas.microsoft.com/office/powerpoint/2010/main" val="35784692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F2821-41CE-4E1B-9203-CE081F2CFC59}"/>
              </a:ext>
            </a:extLst>
          </p:cNvPr>
          <p:cNvSpPr>
            <a:spLocks noGrp="1"/>
          </p:cNvSpPr>
          <p:nvPr>
            <p:ph type="title"/>
          </p:nvPr>
        </p:nvSpPr>
        <p:spPr/>
        <p:txBody>
          <a:bodyPr/>
          <a:lstStyle/>
          <a:p>
            <a:r>
              <a:rPr lang="en-US" dirty="0"/>
              <a:t>Pipeline + Database</a:t>
            </a:r>
          </a:p>
        </p:txBody>
      </p:sp>
      <p:sp>
        <p:nvSpPr>
          <p:cNvPr id="3" name="Content Placeholder 2">
            <a:extLst>
              <a:ext uri="{FF2B5EF4-FFF2-40B4-BE49-F238E27FC236}">
                <a16:creationId xmlns:a16="http://schemas.microsoft.com/office/drawing/2014/main" id="{C6231731-3D93-423B-8492-07065E7282D5}"/>
              </a:ext>
            </a:extLst>
          </p:cNvPr>
          <p:cNvSpPr>
            <a:spLocks noGrp="1"/>
          </p:cNvSpPr>
          <p:nvPr>
            <p:ph idx="1"/>
          </p:nvPr>
        </p:nvSpPr>
        <p:spPr>
          <a:xfrm>
            <a:off x="838200" y="1500160"/>
            <a:ext cx="5941291" cy="4351338"/>
          </a:xfrm>
        </p:spPr>
        <p:txBody>
          <a:bodyPr/>
          <a:lstStyle/>
          <a:p>
            <a:r>
              <a:rPr lang="en-US" dirty="0"/>
              <a:t>Stages in the pipeline share data through a database</a:t>
            </a:r>
          </a:p>
          <a:p>
            <a:pPr lvl="1"/>
            <a:endParaRPr lang="en-US" dirty="0"/>
          </a:p>
        </p:txBody>
      </p:sp>
      <p:sp>
        <p:nvSpPr>
          <p:cNvPr id="4" name="Slide Number Placeholder 3">
            <a:extLst>
              <a:ext uri="{FF2B5EF4-FFF2-40B4-BE49-F238E27FC236}">
                <a16:creationId xmlns:a16="http://schemas.microsoft.com/office/drawing/2014/main" id="{A713B7EA-51E8-4B1F-975A-8673D97D7611}"/>
              </a:ext>
            </a:extLst>
          </p:cNvPr>
          <p:cNvSpPr>
            <a:spLocks noGrp="1"/>
          </p:cNvSpPr>
          <p:nvPr>
            <p:ph type="sldNum" sz="quarter" idx="12"/>
          </p:nvPr>
        </p:nvSpPr>
        <p:spPr/>
        <p:txBody>
          <a:bodyPr/>
          <a:lstStyle/>
          <a:p>
            <a:fld id="{20F37917-FD3A-4669-9018-DA04BCDD3D75}" type="slidenum">
              <a:rPr lang="en-US" smtClean="0"/>
              <a:t>39</a:t>
            </a:fld>
            <a:endParaRPr lang="en-US"/>
          </a:p>
        </p:txBody>
      </p:sp>
      <p:pic>
        <p:nvPicPr>
          <p:cNvPr id="5" name="Picture 4" descr="Diagram&#10;&#10;Description automatically generated">
            <a:extLst>
              <a:ext uri="{FF2B5EF4-FFF2-40B4-BE49-F238E27FC236}">
                <a16:creationId xmlns:a16="http://schemas.microsoft.com/office/drawing/2014/main" id="{69045311-9FBA-5A4D-ADD9-613CD6EE4B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9306" y="2389043"/>
            <a:ext cx="2573388" cy="3967307"/>
          </a:xfrm>
          <a:prstGeom prst="rect">
            <a:avLst/>
          </a:prstGeom>
        </p:spPr>
      </p:pic>
      <p:sp>
        <p:nvSpPr>
          <p:cNvPr id="6" name="Flowchart: Magnetic Disk 5">
            <a:extLst>
              <a:ext uri="{FF2B5EF4-FFF2-40B4-BE49-F238E27FC236}">
                <a16:creationId xmlns:a16="http://schemas.microsoft.com/office/drawing/2014/main" id="{6E4DB1F4-2510-A020-2881-1E612BB14DDC}"/>
              </a:ext>
            </a:extLst>
          </p:cNvPr>
          <p:cNvSpPr/>
          <p:nvPr/>
        </p:nvSpPr>
        <p:spPr>
          <a:xfrm>
            <a:off x="8414657" y="3675829"/>
            <a:ext cx="1219200" cy="979715"/>
          </a:xfrm>
          <a:prstGeom prst="flowChartMagneticDisk">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database</a:t>
            </a:r>
          </a:p>
        </p:txBody>
      </p:sp>
      <p:cxnSp>
        <p:nvCxnSpPr>
          <p:cNvPr id="8" name="Straight Arrow Connector 7">
            <a:extLst>
              <a:ext uri="{FF2B5EF4-FFF2-40B4-BE49-F238E27FC236}">
                <a16:creationId xmlns:a16="http://schemas.microsoft.com/office/drawing/2014/main" id="{B3727DDA-7256-B719-54C2-CEF522A4484C}"/>
              </a:ext>
            </a:extLst>
          </p:cNvPr>
          <p:cNvCxnSpPr>
            <a:cxnSpLocks/>
            <a:endCxn id="6" idx="2"/>
          </p:cNvCxnSpPr>
          <p:nvPr/>
        </p:nvCxnSpPr>
        <p:spPr>
          <a:xfrm flipV="1">
            <a:off x="7074082" y="4165687"/>
            <a:ext cx="1340575" cy="1370036"/>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66FC09C-4EC0-055C-631E-2129B426876D}"/>
              </a:ext>
            </a:extLst>
          </p:cNvPr>
          <p:cNvCxnSpPr>
            <a:cxnSpLocks/>
            <a:endCxn id="6" idx="2"/>
          </p:cNvCxnSpPr>
          <p:nvPr/>
        </p:nvCxnSpPr>
        <p:spPr>
          <a:xfrm flipV="1">
            <a:off x="7074082" y="4165687"/>
            <a:ext cx="1340575" cy="851988"/>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73C4F1DA-D1BE-4E91-89F3-53457156C5F2}"/>
              </a:ext>
            </a:extLst>
          </p:cNvPr>
          <p:cNvCxnSpPr>
            <a:cxnSpLocks/>
            <a:endCxn id="6" idx="2"/>
          </p:cNvCxnSpPr>
          <p:nvPr/>
        </p:nvCxnSpPr>
        <p:spPr>
          <a:xfrm flipV="1">
            <a:off x="7065715" y="4165687"/>
            <a:ext cx="1348942" cy="362131"/>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67E39126-C07E-0DB0-EEBD-B4E5B629B7BD}"/>
              </a:ext>
            </a:extLst>
          </p:cNvPr>
          <p:cNvCxnSpPr>
            <a:cxnSpLocks/>
            <a:endCxn id="6" idx="2"/>
          </p:cNvCxnSpPr>
          <p:nvPr/>
        </p:nvCxnSpPr>
        <p:spPr>
          <a:xfrm>
            <a:off x="7043057" y="4037960"/>
            <a:ext cx="1371600" cy="127727"/>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F193149-7CAB-37F4-44BC-5B5517E5588D}"/>
              </a:ext>
            </a:extLst>
          </p:cNvPr>
          <p:cNvCxnSpPr>
            <a:cxnSpLocks/>
            <a:endCxn id="6" idx="2"/>
          </p:cNvCxnSpPr>
          <p:nvPr/>
        </p:nvCxnSpPr>
        <p:spPr>
          <a:xfrm>
            <a:off x="7043057" y="3535265"/>
            <a:ext cx="1371600" cy="630422"/>
          </a:xfrm>
          <a:prstGeom prst="straightConnector1">
            <a:avLst/>
          </a:prstGeom>
          <a:ln w="25400">
            <a:solidFill>
              <a:schemeClr val="tx1"/>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20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Why be pedantic about software design?"/>
          <p:cNvSpPr txBox="1">
            <a:spLocks noGrp="1"/>
          </p:cNvSpPr>
          <p:nvPr>
            <p:ph type="title"/>
          </p:nvPr>
        </p:nvSpPr>
        <p:spPr>
          <a:prstGeom prst="rect">
            <a:avLst/>
          </a:prstGeom>
        </p:spPr>
        <p:txBody>
          <a:bodyPr/>
          <a:lstStyle/>
          <a:p>
            <a:r>
              <a:rPr lang="en-US" dirty="0"/>
              <a:t>Bad code is hard to comprehend</a:t>
            </a:r>
            <a:endParaRPr dirty="0"/>
          </a:p>
        </p:txBody>
      </p:sp>
      <p:sp>
        <p:nvSpPr>
          <p:cNvPr id="222" name="function calculateFoo(x: number, y: number, increment: boolean): number {…"/>
          <p:cNvSpPr txBox="1"/>
          <p:nvPr/>
        </p:nvSpPr>
        <p:spPr>
          <a:xfrm>
            <a:off x="1662136" y="2622369"/>
            <a:ext cx="8513869" cy="16132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268552" indent="-268552" defTabSz="228600">
              <a:buSzPct val="100000"/>
              <a:buAutoNum type="arabicPeriod"/>
              <a:defRPr sz="2900">
                <a:solidFill>
                  <a:srgbClr val="000000"/>
                </a:solidFill>
                <a:latin typeface="Courier"/>
                <a:ea typeface="Courier"/>
                <a:cs typeface="Courier"/>
                <a:sym typeface="Courier"/>
              </a:defRPr>
            </a:pPr>
            <a:r>
              <a:rPr sz="1450" b="1" dirty="0">
                <a:solidFill>
                  <a:srgbClr val="011480"/>
                </a:solidFill>
              </a:rPr>
              <a:t>function </a:t>
            </a:r>
            <a:r>
              <a:rPr sz="1450" dirty="0" err="1"/>
              <a:t>calculateFoo</a:t>
            </a:r>
            <a:r>
              <a:rPr sz="1450" dirty="0"/>
              <a:t>(x: </a:t>
            </a:r>
            <a:r>
              <a:rPr sz="1450" b="1" dirty="0">
                <a:solidFill>
                  <a:srgbClr val="011480"/>
                </a:solidFill>
              </a:rPr>
              <a:t>number</a:t>
            </a:r>
            <a:r>
              <a:rPr sz="1450" dirty="0"/>
              <a:t>, y: </a:t>
            </a:r>
            <a:r>
              <a:rPr sz="1450" b="1" dirty="0">
                <a:solidFill>
                  <a:srgbClr val="011480"/>
                </a:solidFill>
              </a:rPr>
              <a:t>number</a:t>
            </a:r>
            <a:r>
              <a:rPr sz="1450" dirty="0"/>
              <a:t>, increment: </a:t>
            </a:r>
            <a:r>
              <a:rPr sz="1450" b="1" dirty="0" err="1">
                <a:solidFill>
                  <a:srgbClr val="011480"/>
                </a:solidFill>
              </a:rPr>
              <a:t>boolean</a:t>
            </a:r>
            <a:r>
              <a:rPr sz="1450" dirty="0"/>
              <a:t>): </a:t>
            </a:r>
            <a:r>
              <a:rPr sz="1450" b="1" dirty="0">
                <a:solidFill>
                  <a:srgbClr val="011480"/>
                </a:solidFill>
              </a:rPr>
              <a:t>number </a:t>
            </a:r>
            <a:r>
              <a:rPr sz="1450" dirty="0"/>
              <a:t>{</a:t>
            </a:r>
          </a:p>
          <a:p>
            <a:pPr marL="268552" indent="-268552" defTabSz="228600">
              <a:buSzPct val="100000"/>
              <a:buAutoNum type="arabicPeriod"/>
              <a:defRPr sz="2900">
                <a:solidFill>
                  <a:srgbClr val="000000"/>
                </a:solidFill>
                <a:latin typeface="Courier"/>
                <a:ea typeface="Courier"/>
                <a:cs typeface="Courier"/>
                <a:sym typeface="Courier"/>
              </a:defRPr>
            </a:pPr>
            <a:r>
              <a:rPr sz="1450" dirty="0"/>
              <a:t>  </a:t>
            </a:r>
            <a:r>
              <a:rPr sz="1450" b="1" dirty="0">
                <a:solidFill>
                  <a:srgbClr val="011480"/>
                </a:solidFill>
              </a:rPr>
              <a:t>if </a:t>
            </a:r>
            <a:r>
              <a:rPr sz="1450" dirty="0"/>
              <a:t>(increment)</a:t>
            </a:r>
          </a:p>
          <a:p>
            <a:pPr marL="268552" indent="-268552" defTabSz="228600">
              <a:buSzPct val="100000"/>
              <a:buAutoNum type="arabicPeriod"/>
              <a:defRPr sz="2900">
                <a:solidFill>
                  <a:srgbClr val="000000"/>
                </a:solidFill>
                <a:latin typeface="Courier"/>
                <a:ea typeface="Courier"/>
                <a:cs typeface="Courier"/>
                <a:sym typeface="Courier"/>
              </a:defRPr>
            </a:pPr>
            <a:r>
              <a:rPr sz="1450" dirty="0"/>
              <a:t>    x++;</a:t>
            </a:r>
          </a:p>
          <a:p>
            <a:pPr marL="268552" indent="-268552" defTabSz="228600">
              <a:buSzPct val="100000"/>
              <a:buAutoNum type="arabicPeriod"/>
              <a:defRPr sz="2900">
                <a:solidFill>
                  <a:srgbClr val="000000"/>
                </a:solidFill>
                <a:latin typeface="Courier"/>
                <a:ea typeface="Courier"/>
                <a:cs typeface="Courier"/>
                <a:sym typeface="Courier"/>
              </a:defRPr>
            </a:pPr>
            <a:r>
              <a:rPr sz="1450" dirty="0"/>
              <a:t>    x *= </a:t>
            </a:r>
            <a:r>
              <a:rPr sz="1450" dirty="0">
                <a:solidFill>
                  <a:srgbClr val="0432FF"/>
                </a:solidFill>
              </a:rPr>
              <a:t>2</a:t>
            </a:r>
            <a:r>
              <a:rPr sz="1450" dirty="0"/>
              <a:t>;</a:t>
            </a:r>
          </a:p>
          <a:p>
            <a:pPr marL="268552" indent="-268552" defTabSz="228600">
              <a:buSzPct val="100000"/>
              <a:buAutoNum type="arabicPeriod"/>
              <a:defRPr sz="2900">
                <a:solidFill>
                  <a:srgbClr val="000000"/>
                </a:solidFill>
                <a:latin typeface="Courier"/>
                <a:ea typeface="Courier"/>
                <a:cs typeface="Courier"/>
                <a:sym typeface="Courier"/>
              </a:defRPr>
            </a:pPr>
            <a:r>
              <a:rPr sz="1450" dirty="0"/>
              <a:t>  x += y;</a:t>
            </a:r>
          </a:p>
          <a:p>
            <a:pPr marL="268552" indent="-268552" defTabSz="228600">
              <a:buSzPct val="100000"/>
              <a:buAutoNum type="arabicPeriod"/>
              <a:defRPr sz="2900" b="1">
                <a:solidFill>
                  <a:srgbClr val="011480"/>
                </a:solidFill>
                <a:latin typeface="Courier"/>
                <a:ea typeface="Courier"/>
                <a:cs typeface="Courier"/>
                <a:sym typeface="Courier"/>
              </a:defRPr>
            </a:pPr>
            <a:r>
              <a:rPr sz="1450" dirty="0">
                <a:solidFill>
                  <a:srgbClr val="000000"/>
                </a:solidFill>
              </a:rPr>
              <a:t>  </a:t>
            </a:r>
            <a:r>
              <a:rPr sz="1450" dirty="0"/>
              <a:t>return </a:t>
            </a:r>
            <a:r>
              <a:rPr sz="1450" dirty="0">
                <a:solidFill>
                  <a:srgbClr val="000000"/>
                </a:solidFill>
              </a:rPr>
              <a:t>x;</a:t>
            </a:r>
          </a:p>
          <a:p>
            <a:pPr marL="268552" indent="-268552" defTabSz="228600">
              <a:buSzPct val="100000"/>
              <a:buAutoNum type="arabicPeriod"/>
              <a:defRPr sz="2900">
                <a:solidFill>
                  <a:srgbClr val="000000"/>
                </a:solidFill>
                <a:latin typeface="Courier"/>
                <a:ea typeface="Courier"/>
                <a:cs typeface="Courier"/>
                <a:sym typeface="Courier"/>
              </a:defRPr>
            </a:pPr>
            <a:r>
              <a:rPr sz="1450" dirty="0"/>
              <a:t>}</a:t>
            </a:r>
          </a:p>
        </p:txBody>
      </p:sp>
      <p:sp>
        <p:nvSpPr>
          <p:cNvPr id="223" name="calculateFoo(3, 5, true) = ? calculateFoo(3, 5, false) = ?"/>
          <p:cNvSpPr txBox="1"/>
          <p:nvPr/>
        </p:nvSpPr>
        <p:spPr>
          <a:xfrm>
            <a:off x="1771650" y="4743105"/>
            <a:ext cx="3491340" cy="5283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defTabSz="228600">
              <a:defRPr sz="3100">
                <a:solidFill>
                  <a:srgbClr val="000000"/>
                </a:solidFill>
                <a:latin typeface="Courier"/>
                <a:ea typeface="Courier"/>
                <a:cs typeface="Courier"/>
                <a:sym typeface="Courier"/>
              </a:defRPr>
            </a:pPr>
            <a:r>
              <a:rPr sz="1550"/>
              <a:t>calculateFoo(</a:t>
            </a:r>
            <a:r>
              <a:rPr sz="1550">
                <a:solidFill>
                  <a:srgbClr val="0432FF"/>
                </a:solidFill>
              </a:rPr>
              <a:t>3</a:t>
            </a:r>
            <a:r>
              <a:rPr sz="1550"/>
              <a:t>, </a:t>
            </a:r>
            <a:r>
              <a:rPr sz="1550">
                <a:solidFill>
                  <a:srgbClr val="0432FF"/>
                </a:solidFill>
              </a:rPr>
              <a:t>5</a:t>
            </a:r>
            <a:r>
              <a:rPr sz="1550"/>
              <a:t>, </a:t>
            </a:r>
            <a:r>
              <a:rPr sz="1550" b="1">
                <a:solidFill>
                  <a:srgbClr val="011480"/>
                </a:solidFill>
              </a:rPr>
              <a:t>true</a:t>
            </a:r>
            <a:r>
              <a:rPr sz="1550"/>
              <a:t>) = ?</a:t>
            </a:r>
            <a:br>
              <a:rPr sz="1550"/>
            </a:br>
            <a:r>
              <a:rPr sz="1550"/>
              <a:t>calculateFoo(</a:t>
            </a:r>
            <a:r>
              <a:rPr sz="1550">
                <a:solidFill>
                  <a:srgbClr val="0432FF"/>
                </a:solidFill>
              </a:rPr>
              <a:t>3</a:t>
            </a:r>
            <a:r>
              <a:rPr sz="1550"/>
              <a:t>, </a:t>
            </a:r>
            <a:r>
              <a:rPr sz="1550">
                <a:solidFill>
                  <a:srgbClr val="0432FF"/>
                </a:solidFill>
              </a:rPr>
              <a:t>5</a:t>
            </a:r>
            <a:r>
              <a:rPr sz="1550"/>
              <a:t>, </a:t>
            </a:r>
            <a:r>
              <a:rPr sz="1550" b="1">
                <a:solidFill>
                  <a:srgbClr val="011480"/>
                </a:solidFill>
              </a:rPr>
              <a:t>false</a:t>
            </a:r>
            <a:r>
              <a:rPr sz="1550"/>
              <a:t>) = ?</a:t>
            </a:r>
          </a:p>
        </p:txBody>
      </p:sp>
      <p:sp>
        <p:nvSpPr>
          <p:cNvPr id="224" name="13"/>
          <p:cNvSpPr txBox="1"/>
          <p:nvPr/>
        </p:nvSpPr>
        <p:spPr>
          <a:xfrm>
            <a:off x="5198085" y="4726698"/>
            <a:ext cx="272510" cy="3129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3400" b="1"/>
            </a:lvl1pPr>
          </a:lstStyle>
          <a:p>
            <a:r>
              <a:rPr sz="1700"/>
              <a:t>13</a:t>
            </a:r>
          </a:p>
        </p:txBody>
      </p:sp>
      <p:sp>
        <p:nvSpPr>
          <p:cNvPr id="225" name="8"/>
          <p:cNvSpPr txBox="1"/>
          <p:nvPr/>
        </p:nvSpPr>
        <p:spPr>
          <a:xfrm>
            <a:off x="5258105" y="4974348"/>
            <a:ext cx="161904" cy="3129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3400" b="1"/>
            </a:lvl1pPr>
          </a:lstStyle>
          <a:p>
            <a:r>
              <a:rPr sz="1700"/>
              <a:t>8</a:t>
            </a:r>
          </a:p>
        </p:txBody>
      </p:sp>
      <p:sp>
        <p:nvSpPr>
          <p:cNvPr id="226" name="11"/>
          <p:cNvSpPr txBox="1"/>
          <p:nvPr/>
        </p:nvSpPr>
        <p:spPr>
          <a:xfrm>
            <a:off x="5471135" y="4974348"/>
            <a:ext cx="272510" cy="3129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3400" b="1"/>
            </a:lvl1pPr>
          </a:lstStyle>
          <a:p>
            <a:r>
              <a:rPr sz="1700"/>
              <a:t>11</a:t>
            </a:r>
          </a:p>
        </p:txBody>
      </p:sp>
      <p:pic>
        <p:nvPicPr>
          <p:cNvPr id="227" name="Line Line" descr="Line Line"/>
          <p:cNvPicPr>
            <a:picLocks/>
          </p:cNvPicPr>
          <p:nvPr/>
        </p:nvPicPr>
        <p:blipFill>
          <a:blip r:embed="rId3"/>
          <a:stretch>
            <a:fillRect/>
          </a:stretch>
        </p:blipFill>
        <p:spPr>
          <a:xfrm>
            <a:off x="5198085" y="5111750"/>
            <a:ext cx="297231" cy="38100"/>
          </a:xfrm>
          <a:prstGeom prst="rect">
            <a:avLst/>
          </a:prstGeom>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2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227"/>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2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 grpId="0" animBg="1" advAuto="0"/>
      <p:bldP spid="225" grpId="0" animBg="1" advAuto="0"/>
      <p:bldP spid="226" grpId="0" animBg="1" advAuto="0"/>
      <p:bldP spid="227" grpId="0" animBg="1" advAuto="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E72A7-92DE-423B-A904-AE88EDE1F8AE}"/>
              </a:ext>
            </a:extLst>
          </p:cNvPr>
          <p:cNvSpPr>
            <a:spLocks noGrp="1"/>
          </p:cNvSpPr>
          <p:nvPr>
            <p:ph type="title"/>
          </p:nvPr>
        </p:nvSpPr>
        <p:spPr/>
        <p:txBody>
          <a:bodyPr/>
          <a:lstStyle/>
          <a:p>
            <a:r>
              <a:rPr lang="en-US" dirty="0"/>
              <a:t>Layered Architecture</a:t>
            </a:r>
          </a:p>
        </p:txBody>
      </p:sp>
      <p:sp>
        <p:nvSpPr>
          <p:cNvPr id="3" name="Content Placeholder 2" descr="A Layered architecture showing 4 layers: a presentation layer, a business layer, a persistence layer, and a database layer">
            <a:extLst>
              <a:ext uri="{FF2B5EF4-FFF2-40B4-BE49-F238E27FC236}">
                <a16:creationId xmlns:a16="http://schemas.microsoft.com/office/drawing/2014/main" id="{F5A32929-7727-49E3-92D6-0FD395A65342}"/>
              </a:ext>
            </a:extLst>
          </p:cNvPr>
          <p:cNvSpPr>
            <a:spLocks noGrp="1"/>
          </p:cNvSpPr>
          <p:nvPr>
            <p:ph idx="1"/>
          </p:nvPr>
        </p:nvSpPr>
        <p:spPr>
          <a:xfrm>
            <a:off x="838201" y="1500160"/>
            <a:ext cx="4075544" cy="4856190"/>
          </a:xfrm>
        </p:spPr>
        <p:txBody>
          <a:bodyPr>
            <a:normAutofit/>
          </a:bodyPr>
          <a:lstStyle/>
          <a:p>
            <a:r>
              <a:rPr lang="en-US" dirty="0"/>
              <a:t>The pieces correspond to level of concern.</a:t>
            </a:r>
          </a:p>
          <a:p>
            <a:r>
              <a:rPr lang="en-US" dirty="0"/>
              <a:t>Each layer depends on services from the layer or layers below</a:t>
            </a:r>
          </a:p>
        </p:txBody>
      </p:sp>
      <p:sp>
        <p:nvSpPr>
          <p:cNvPr id="4" name="Slide Number Placeholder 3">
            <a:extLst>
              <a:ext uri="{FF2B5EF4-FFF2-40B4-BE49-F238E27FC236}">
                <a16:creationId xmlns:a16="http://schemas.microsoft.com/office/drawing/2014/main" id="{FD13566E-D051-41A6-BE37-16C4AB46068F}"/>
              </a:ext>
            </a:extLst>
          </p:cNvPr>
          <p:cNvSpPr>
            <a:spLocks noGrp="1"/>
          </p:cNvSpPr>
          <p:nvPr>
            <p:ph type="sldNum" sz="quarter" idx="12"/>
          </p:nvPr>
        </p:nvSpPr>
        <p:spPr/>
        <p:txBody>
          <a:bodyPr/>
          <a:lstStyle/>
          <a:p>
            <a:fld id="{20F37917-FD3A-4669-9018-DA04BCDD3D75}" type="slidenum">
              <a:rPr lang="en-US" smtClean="0"/>
              <a:t>40</a:t>
            </a:fld>
            <a:endParaRPr lang="en-US"/>
          </a:p>
        </p:txBody>
      </p:sp>
      <p:pic>
        <p:nvPicPr>
          <p:cNvPr id="4098" name="Picture 2" descr="Standard logical layers">
            <a:extLst>
              <a:ext uri="{FF2B5EF4-FFF2-40B4-BE49-F238E27FC236}">
                <a16:creationId xmlns:a16="http://schemas.microsoft.com/office/drawing/2014/main" id="{E3976394-7B12-4482-9B8D-AB6A58D142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9081" y="1899371"/>
            <a:ext cx="6323037" cy="3511128"/>
          </a:xfrm>
          <a:prstGeom prst="rect">
            <a:avLst/>
          </a:prstGeom>
          <a:noFill/>
          <a:extLst>
            <a:ext uri="{909E8E84-426E-40DD-AFC4-6F175D3DCCD1}">
              <a14:hiddenFill xmlns:a14="http://schemas.microsoft.com/office/drawing/2010/main">
                <a:solidFill>
                  <a:srgbClr val="FFFFFF"/>
                </a:solidFill>
              </a14:hiddenFill>
            </a:ext>
          </a:extLst>
        </p:spPr>
      </p:pic>
      <p:sp>
        <p:nvSpPr>
          <p:cNvPr id="5" name="Arrow: Curved Up 4">
            <a:extLst>
              <a:ext uri="{FF2B5EF4-FFF2-40B4-BE49-F238E27FC236}">
                <a16:creationId xmlns:a16="http://schemas.microsoft.com/office/drawing/2014/main" id="{842EFB36-9979-DF75-FA0B-A84EA0690AD6}"/>
              </a:ext>
            </a:extLst>
          </p:cNvPr>
          <p:cNvSpPr/>
          <p:nvPr/>
        </p:nvSpPr>
        <p:spPr>
          <a:xfrm>
            <a:off x="6907427" y="1500160"/>
            <a:ext cx="3373395" cy="4529937"/>
          </a:xfrm>
          <a:prstGeom prst="curvedUpArrow">
            <a:avLst/>
          </a:prstGeom>
          <a:gradFill>
            <a:gsLst>
              <a:gs pos="0">
                <a:schemeClr val="accent1">
                  <a:lumMod val="5000"/>
                  <a:lumOff val="95000"/>
                  <a:alpha val="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TextBox 5">
            <a:extLst>
              <a:ext uri="{FF2B5EF4-FFF2-40B4-BE49-F238E27FC236}">
                <a16:creationId xmlns:a16="http://schemas.microsoft.com/office/drawing/2014/main" id="{C479E27F-A6F8-875E-7954-4BE8EDE3B7D1}"/>
              </a:ext>
            </a:extLst>
          </p:cNvPr>
          <p:cNvSpPr txBox="1"/>
          <p:nvPr/>
        </p:nvSpPr>
        <p:spPr>
          <a:xfrm>
            <a:off x="6728253" y="6091312"/>
            <a:ext cx="3731741" cy="773146"/>
          </a:xfrm>
          <a:prstGeom prst="rect">
            <a:avLst/>
          </a:prstGeom>
          <a:solidFill>
            <a:schemeClr val="accent1">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chemeClr val="tx1"/>
                </a:solidFill>
              </a:rPr>
              <a:t>Data/Control Flow</a:t>
            </a:r>
          </a:p>
        </p:txBody>
      </p:sp>
      <p:sp>
        <p:nvSpPr>
          <p:cNvPr id="8" name="TextBox 7">
            <a:extLst>
              <a:ext uri="{FF2B5EF4-FFF2-40B4-BE49-F238E27FC236}">
                <a16:creationId xmlns:a16="http://schemas.microsoft.com/office/drawing/2014/main" id="{198A1E92-4E24-D593-0C9F-41878B075BA1}"/>
              </a:ext>
            </a:extLst>
          </p:cNvPr>
          <p:cNvSpPr txBox="1"/>
          <p:nvPr/>
        </p:nvSpPr>
        <p:spPr>
          <a:xfrm>
            <a:off x="8594123" y="399246"/>
            <a:ext cx="1742303" cy="773146"/>
          </a:xfrm>
          <a:prstGeom prst="rect">
            <a:avLst/>
          </a:prstGeom>
          <a:solidFill>
            <a:schemeClr val="accent1">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chemeClr val="tx1"/>
                </a:solidFill>
              </a:rPr>
              <a:t>Response</a:t>
            </a:r>
          </a:p>
        </p:txBody>
      </p:sp>
      <p:sp>
        <p:nvSpPr>
          <p:cNvPr id="10" name="TextBox 9">
            <a:extLst>
              <a:ext uri="{FF2B5EF4-FFF2-40B4-BE49-F238E27FC236}">
                <a16:creationId xmlns:a16="http://schemas.microsoft.com/office/drawing/2014/main" id="{0415E4AA-28FD-834C-5DE8-954BF316814F}"/>
              </a:ext>
            </a:extLst>
          </p:cNvPr>
          <p:cNvSpPr txBox="1"/>
          <p:nvPr/>
        </p:nvSpPr>
        <p:spPr>
          <a:xfrm>
            <a:off x="6447823" y="399246"/>
            <a:ext cx="1742303" cy="773146"/>
          </a:xfrm>
          <a:prstGeom prst="rect">
            <a:avLst/>
          </a:prstGeom>
          <a:solidFill>
            <a:schemeClr val="accent1">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a:solidFill>
                  <a:schemeClr val="tx1"/>
                </a:solidFill>
              </a:rPr>
              <a:t>Request</a:t>
            </a:r>
          </a:p>
        </p:txBody>
      </p:sp>
    </p:spTree>
    <p:extLst>
      <p:ext uri="{BB962C8B-B14F-4D97-AF65-F5344CB8AC3E}">
        <p14:creationId xmlns:p14="http://schemas.microsoft.com/office/powerpoint/2010/main" val="42851518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2FC60-DCAB-40CD-86D1-9E697496F4F6}"/>
              </a:ext>
            </a:extLst>
          </p:cNvPr>
          <p:cNvSpPr>
            <a:spLocks noGrp="1"/>
          </p:cNvSpPr>
          <p:nvPr>
            <p:ph type="title"/>
          </p:nvPr>
        </p:nvSpPr>
        <p:spPr/>
        <p:txBody>
          <a:bodyPr/>
          <a:lstStyle/>
          <a:p>
            <a:r>
              <a:rPr lang="en-US" dirty="0"/>
              <a:t>Layered Architecture (</a:t>
            </a:r>
            <a:r>
              <a:rPr lang="en-US" dirty="0" err="1"/>
              <a:t>contd</a:t>
            </a:r>
            <a:r>
              <a:rPr lang="en-US" dirty="0"/>
              <a:t>)</a:t>
            </a:r>
          </a:p>
        </p:txBody>
      </p:sp>
      <p:sp>
        <p:nvSpPr>
          <p:cNvPr id="3" name="Content Placeholder 2">
            <a:extLst>
              <a:ext uri="{FF2B5EF4-FFF2-40B4-BE49-F238E27FC236}">
                <a16:creationId xmlns:a16="http://schemas.microsoft.com/office/drawing/2014/main" id="{9A6A3081-1C7A-4645-886D-48D0F52F06C6}"/>
              </a:ext>
            </a:extLst>
          </p:cNvPr>
          <p:cNvSpPr>
            <a:spLocks noGrp="1"/>
          </p:cNvSpPr>
          <p:nvPr>
            <p:ph idx="1"/>
          </p:nvPr>
        </p:nvSpPr>
        <p:spPr>
          <a:xfrm>
            <a:off x="838200" y="1500160"/>
            <a:ext cx="4546600" cy="4351338"/>
          </a:xfrm>
        </p:spPr>
        <p:txBody>
          <a:bodyPr/>
          <a:lstStyle/>
          <a:p>
            <a:r>
              <a:rPr lang="en-US" dirty="0"/>
              <a:t>Typical organization for operating systems</a:t>
            </a:r>
          </a:p>
          <a:p>
            <a:r>
              <a:rPr lang="en-US" dirty="0"/>
              <a:t>Layers communicate through procedure calls and callbacks (sometimes called "up-calls")</a:t>
            </a:r>
          </a:p>
          <a:p>
            <a:endParaRPr lang="en-US" dirty="0"/>
          </a:p>
        </p:txBody>
      </p:sp>
      <p:sp>
        <p:nvSpPr>
          <p:cNvPr id="4" name="Slide Number Placeholder 3">
            <a:extLst>
              <a:ext uri="{FF2B5EF4-FFF2-40B4-BE49-F238E27FC236}">
                <a16:creationId xmlns:a16="http://schemas.microsoft.com/office/drawing/2014/main" id="{CDEBFCFF-9A68-44A8-B436-EF2F48B3A606}"/>
              </a:ext>
            </a:extLst>
          </p:cNvPr>
          <p:cNvSpPr>
            <a:spLocks noGrp="1"/>
          </p:cNvSpPr>
          <p:nvPr>
            <p:ph type="sldNum" sz="quarter" idx="12"/>
          </p:nvPr>
        </p:nvSpPr>
        <p:spPr/>
        <p:txBody>
          <a:bodyPr/>
          <a:lstStyle/>
          <a:p>
            <a:fld id="{20F37917-FD3A-4669-9018-DA04BCDD3D75}" type="slidenum">
              <a:rPr lang="en-US" smtClean="0"/>
              <a:t>41</a:t>
            </a:fld>
            <a:endParaRPr lang="en-US"/>
          </a:p>
        </p:txBody>
      </p:sp>
      <p:pic>
        <p:nvPicPr>
          <p:cNvPr id="6" name="Picture 5" descr="Chart&#10;&#10;Description automatically generated">
            <a:extLst>
              <a:ext uri="{FF2B5EF4-FFF2-40B4-BE49-F238E27FC236}">
                <a16:creationId xmlns:a16="http://schemas.microsoft.com/office/drawing/2014/main" id="{561ECD9E-E5C2-4839-851B-F136E386CBCC}"/>
              </a:ext>
            </a:extLst>
          </p:cNvPr>
          <p:cNvPicPr>
            <a:picLocks noChangeAspect="1"/>
          </p:cNvPicPr>
          <p:nvPr/>
        </p:nvPicPr>
        <p:blipFill rotWithShape="1">
          <a:blip r:embed="rId3">
            <a:extLst>
              <a:ext uri="{28A0092B-C50C-407E-A947-70E740481C1C}">
                <a14:useLocalDpi xmlns:a14="http://schemas.microsoft.com/office/drawing/2010/main" val="0"/>
              </a:ext>
            </a:extLst>
          </a:blip>
          <a:srcRect b="11590"/>
          <a:stretch/>
        </p:blipFill>
        <p:spPr>
          <a:xfrm>
            <a:off x="5864946" y="2010784"/>
            <a:ext cx="5238974" cy="2876805"/>
          </a:xfrm>
          <a:prstGeom prst="rect">
            <a:avLst/>
          </a:prstGeom>
        </p:spPr>
      </p:pic>
    </p:spTree>
    <p:extLst>
      <p:ext uri="{BB962C8B-B14F-4D97-AF65-F5344CB8AC3E}">
        <p14:creationId xmlns:p14="http://schemas.microsoft.com/office/powerpoint/2010/main" val="2509173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A0EE6-0625-3F43-76E9-143FD7F06B27}"/>
              </a:ext>
            </a:extLst>
          </p:cNvPr>
          <p:cNvSpPr>
            <a:spLocks noGrp="1"/>
          </p:cNvSpPr>
          <p:nvPr>
            <p:ph type="title"/>
          </p:nvPr>
        </p:nvSpPr>
        <p:spPr/>
        <p:txBody>
          <a:bodyPr/>
          <a:lstStyle/>
          <a:p>
            <a:r>
              <a:rPr lang="en-US" dirty="0"/>
              <a:t>Design at the Interaction Scale</a:t>
            </a:r>
          </a:p>
        </p:txBody>
      </p:sp>
      <p:sp>
        <p:nvSpPr>
          <p:cNvPr id="3" name="Content Placeholder 2">
            <a:extLst>
              <a:ext uri="{FF2B5EF4-FFF2-40B4-BE49-F238E27FC236}">
                <a16:creationId xmlns:a16="http://schemas.microsoft.com/office/drawing/2014/main" id="{0DA8F21C-0D26-599F-3A1C-78D34F165CB3}"/>
              </a:ext>
            </a:extLst>
          </p:cNvPr>
          <p:cNvSpPr>
            <a:spLocks noGrp="1"/>
          </p:cNvSpPr>
          <p:nvPr>
            <p:ph idx="1"/>
          </p:nvPr>
        </p:nvSpPr>
        <p:spPr/>
        <p:txBody>
          <a:bodyPr/>
          <a:lstStyle/>
          <a:p>
            <a:r>
              <a:rPr lang="en-US" dirty="0"/>
              <a:t>Roughly what’s typically called “Design Patterns”</a:t>
            </a:r>
          </a:p>
          <a:p>
            <a:r>
              <a:rPr lang="en-US" dirty="0"/>
              <a:t>We’ll talk about some OO Design Patterns in the </a:t>
            </a:r>
            <a:r>
              <a:rPr lang="en-US"/>
              <a:t>next lecture.</a:t>
            </a:r>
            <a:endParaRPr lang="en-US" dirty="0"/>
          </a:p>
          <a:p>
            <a:r>
              <a:rPr lang="en-US" dirty="0"/>
              <a:t>But we’ll see interaction-scale patterns in many domains, not just OOP.</a:t>
            </a:r>
          </a:p>
          <a:p>
            <a:endParaRPr lang="en-US" dirty="0"/>
          </a:p>
        </p:txBody>
      </p:sp>
      <p:sp>
        <p:nvSpPr>
          <p:cNvPr id="4" name="Slide Number Placeholder 3">
            <a:extLst>
              <a:ext uri="{FF2B5EF4-FFF2-40B4-BE49-F238E27FC236}">
                <a16:creationId xmlns:a16="http://schemas.microsoft.com/office/drawing/2014/main" id="{D74BC431-0497-4A85-0234-60CF26C9D6DE}"/>
              </a:ext>
            </a:extLst>
          </p:cNvPr>
          <p:cNvSpPr>
            <a:spLocks noGrp="1"/>
          </p:cNvSpPr>
          <p:nvPr>
            <p:ph type="sldNum" sz="quarter" idx="12"/>
          </p:nvPr>
        </p:nvSpPr>
        <p:spPr/>
        <p:txBody>
          <a:bodyPr/>
          <a:lstStyle/>
          <a:p>
            <a:fld id="{20F37917-FD3A-4669-9018-DA04BCDD3D75}" type="slidenum">
              <a:rPr lang="en-US" smtClean="0"/>
              <a:t>42</a:t>
            </a:fld>
            <a:endParaRPr lang="en-US"/>
          </a:p>
        </p:txBody>
      </p:sp>
    </p:spTree>
    <p:extLst>
      <p:ext uri="{BB962C8B-B14F-4D97-AF65-F5344CB8AC3E}">
        <p14:creationId xmlns:p14="http://schemas.microsoft.com/office/powerpoint/2010/main" val="1802476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Why be pedantic about software design?"/>
          <p:cNvSpPr txBox="1">
            <a:spLocks noGrp="1"/>
          </p:cNvSpPr>
          <p:nvPr>
            <p:ph type="title"/>
          </p:nvPr>
        </p:nvSpPr>
        <p:spPr>
          <a:prstGeom prst="rect">
            <a:avLst/>
          </a:prstGeom>
        </p:spPr>
        <p:txBody>
          <a:bodyPr/>
          <a:lstStyle/>
          <a:p>
            <a:r>
              <a:rPr lang="en-US" dirty="0"/>
              <a:t>Bad code is hard to comprehend</a:t>
            </a:r>
            <a:endParaRPr dirty="0"/>
          </a:p>
        </p:txBody>
      </p:sp>
      <p:sp>
        <p:nvSpPr>
          <p:cNvPr id="232" name="function anotherExample(value: number): void {…"/>
          <p:cNvSpPr txBox="1"/>
          <p:nvPr/>
        </p:nvSpPr>
        <p:spPr>
          <a:xfrm>
            <a:off x="3876318" y="2345370"/>
            <a:ext cx="4667945" cy="2167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114300" indent="-114300" defTabSz="228600">
              <a:buSzPct val="100000"/>
              <a:buAutoNum type="arabicPeriod"/>
              <a:defRPr sz="2500">
                <a:solidFill>
                  <a:srgbClr val="000000"/>
                </a:solidFill>
                <a:latin typeface="Courier"/>
                <a:ea typeface="Courier"/>
                <a:cs typeface="Courier"/>
                <a:sym typeface="Courier"/>
              </a:defRPr>
            </a:pPr>
            <a:r>
              <a:rPr sz="1250" b="1">
                <a:solidFill>
                  <a:srgbClr val="011480"/>
                </a:solidFill>
              </a:rPr>
              <a:t>function </a:t>
            </a:r>
            <a:r>
              <a:rPr sz="1250"/>
              <a:t>anotherExample(value: </a:t>
            </a:r>
            <a:r>
              <a:rPr sz="1250" b="1">
                <a:solidFill>
                  <a:srgbClr val="011480"/>
                </a:solidFill>
              </a:rPr>
              <a:t>number</a:t>
            </a:r>
            <a:r>
              <a:rPr sz="1250"/>
              <a:t>): </a:t>
            </a:r>
            <a:r>
              <a:rPr sz="1250" b="1">
                <a:solidFill>
                  <a:srgbClr val="011480"/>
                </a:solidFill>
              </a:rPr>
              <a:t>void </a:t>
            </a:r>
            <a:r>
              <a:rPr sz="1250"/>
              <a:t>{</a:t>
            </a:r>
          </a:p>
          <a:p>
            <a:pPr marL="114300" indent="-114300" defTabSz="228600">
              <a:buSzPct val="100000"/>
              <a:buAutoNum type="arabicPeriod"/>
              <a:defRPr sz="2500">
                <a:solidFill>
                  <a:srgbClr val="000000"/>
                </a:solidFill>
                <a:latin typeface="Courier"/>
                <a:ea typeface="Courier"/>
                <a:cs typeface="Courier"/>
                <a:sym typeface="Courier"/>
              </a:defRPr>
            </a:pPr>
            <a:r>
              <a:rPr sz="1250"/>
              <a:t>  </a:t>
            </a:r>
            <a:r>
              <a:rPr sz="1250" b="1">
                <a:solidFill>
                  <a:srgbClr val="011480"/>
                </a:solidFill>
              </a:rPr>
              <a:t>switch </a:t>
            </a:r>
            <a:r>
              <a:rPr sz="1250"/>
              <a:t>(value) {</a:t>
            </a:r>
          </a:p>
          <a:p>
            <a:pPr marL="114300" indent="-114300" defTabSz="228600">
              <a:buSzPct val="100000"/>
              <a:buAutoNum type="arabicPeriod"/>
              <a:defRPr sz="2500" b="1">
                <a:solidFill>
                  <a:srgbClr val="011480"/>
                </a:solidFill>
                <a:latin typeface="Courier"/>
                <a:ea typeface="Courier"/>
                <a:cs typeface="Courier"/>
                <a:sym typeface="Courier"/>
              </a:defRPr>
            </a:pPr>
            <a:r>
              <a:rPr sz="1250">
                <a:solidFill>
                  <a:srgbClr val="000000"/>
                </a:solidFill>
              </a:rPr>
              <a:t>    </a:t>
            </a:r>
            <a:r>
              <a:rPr sz="1250"/>
              <a:t>case </a:t>
            </a:r>
            <a:r>
              <a:rPr sz="1250">
                <a:solidFill>
                  <a:srgbClr val="0432FF"/>
                </a:solidFill>
              </a:rPr>
              <a:t>1</a:t>
            </a:r>
            <a:r>
              <a:rPr sz="1250">
                <a:solidFill>
                  <a:srgbClr val="000000"/>
                </a:solidFill>
              </a:rPr>
              <a:t>:</a:t>
            </a:r>
          </a:p>
          <a:p>
            <a:pPr marL="114300" indent="-114300" defTabSz="228600">
              <a:buSzPct val="100000"/>
              <a:buAutoNum type="arabicPeriod"/>
              <a:defRPr sz="2500">
                <a:solidFill>
                  <a:srgbClr val="000000"/>
                </a:solidFill>
                <a:latin typeface="Courier"/>
                <a:ea typeface="Courier"/>
                <a:cs typeface="Courier"/>
                <a:sym typeface="Courier"/>
              </a:defRPr>
            </a:pPr>
            <a:r>
              <a:rPr sz="1250"/>
              <a:t>      doSomething();</a:t>
            </a:r>
          </a:p>
          <a:p>
            <a:pPr marL="114300" indent="-114300" defTabSz="228600">
              <a:buSzPct val="100000"/>
              <a:buAutoNum type="arabicPeriod"/>
              <a:defRPr sz="2500" b="1">
                <a:solidFill>
                  <a:srgbClr val="011480"/>
                </a:solidFill>
                <a:latin typeface="Courier"/>
                <a:ea typeface="Courier"/>
                <a:cs typeface="Courier"/>
                <a:sym typeface="Courier"/>
              </a:defRPr>
            </a:pPr>
            <a:r>
              <a:rPr sz="1250">
                <a:solidFill>
                  <a:srgbClr val="000000"/>
                </a:solidFill>
              </a:rPr>
              <a:t>    </a:t>
            </a:r>
            <a:r>
              <a:rPr sz="1250"/>
              <a:t>case </a:t>
            </a:r>
            <a:r>
              <a:rPr sz="1250">
                <a:solidFill>
                  <a:srgbClr val="0432FF"/>
                </a:solidFill>
              </a:rPr>
              <a:t>2</a:t>
            </a:r>
            <a:r>
              <a:rPr sz="1250">
                <a:solidFill>
                  <a:srgbClr val="000000"/>
                </a:solidFill>
              </a:rPr>
              <a:t>:</a:t>
            </a:r>
          </a:p>
          <a:p>
            <a:pPr marL="114300" indent="-114300" defTabSz="228600">
              <a:buSzPct val="100000"/>
              <a:buAutoNum type="arabicPeriod"/>
              <a:defRPr sz="2500">
                <a:solidFill>
                  <a:srgbClr val="000000"/>
                </a:solidFill>
                <a:latin typeface="Courier"/>
                <a:ea typeface="Courier"/>
                <a:cs typeface="Courier"/>
                <a:sym typeface="Courier"/>
              </a:defRPr>
            </a:pPr>
            <a:r>
              <a:rPr sz="1250"/>
              <a:t>      doSomethingElse();</a:t>
            </a:r>
          </a:p>
          <a:p>
            <a:pPr marL="114300" indent="-114300" defTabSz="228600">
              <a:buSzPct val="100000"/>
              <a:buAutoNum type="arabicPeriod"/>
              <a:defRPr sz="2500">
                <a:solidFill>
                  <a:srgbClr val="000000"/>
                </a:solidFill>
                <a:latin typeface="Courier"/>
                <a:ea typeface="Courier"/>
                <a:cs typeface="Courier"/>
                <a:sym typeface="Courier"/>
              </a:defRPr>
            </a:pPr>
            <a:r>
              <a:rPr sz="1250"/>
              <a:t>      </a:t>
            </a:r>
            <a:r>
              <a:rPr sz="1250" b="1">
                <a:solidFill>
                  <a:srgbClr val="011480"/>
                </a:solidFill>
              </a:rPr>
              <a:t>break</a:t>
            </a:r>
            <a:r>
              <a:rPr sz="1250"/>
              <a:t>;</a:t>
            </a:r>
          </a:p>
          <a:p>
            <a:pPr marL="114300" indent="-114300" defTabSz="228600">
              <a:buSzPct val="100000"/>
              <a:buAutoNum type="arabicPeriod"/>
              <a:defRPr sz="2500" b="1">
                <a:solidFill>
                  <a:srgbClr val="011480"/>
                </a:solidFill>
                <a:latin typeface="Courier"/>
                <a:ea typeface="Courier"/>
                <a:cs typeface="Courier"/>
                <a:sym typeface="Courier"/>
              </a:defRPr>
            </a:pPr>
            <a:r>
              <a:rPr sz="1250">
                <a:solidFill>
                  <a:srgbClr val="000000"/>
                </a:solidFill>
              </a:rPr>
              <a:t>    </a:t>
            </a:r>
            <a:r>
              <a:rPr sz="1250"/>
              <a:t>default</a:t>
            </a:r>
            <a:r>
              <a:rPr sz="1250">
                <a:solidFill>
                  <a:srgbClr val="000000"/>
                </a:solidFill>
              </a:rPr>
              <a:t>:</a:t>
            </a:r>
          </a:p>
          <a:p>
            <a:pPr marL="114300" indent="-114300" defTabSz="228600">
              <a:buSzPct val="100000"/>
              <a:buAutoNum type="arabicPeriod"/>
              <a:defRPr sz="2500">
                <a:solidFill>
                  <a:srgbClr val="000000"/>
                </a:solidFill>
                <a:latin typeface="Courier"/>
                <a:ea typeface="Courier"/>
                <a:cs typeface="Courier"/>
                <a:sym typeface="Courier"/>
              </a:defRPr>
            </a:pPr>
            <a:r>
              <a:rPr sz="1250"/>
              <a:t>      doDefaultThing();</a:t>
            </a:r>
          </a:p>
          <a:p>
            <a:pPr marL="114300" indent="-114300" defTabSz="228600">
              <a:buSzPct val="100000"/>
              <a:buAutoNum type="arabicPeriod"/>
              <a:defRPr sz="2500">
                <a:solidFill>
                  <a:srgbClr val="000000"/>
                </a:solidFill>
                <a:latin typeface="Courier"/>
                <a:ea typeface="Courier"/>
                <a:cs typeface="Courier"/>
                <a:sym typeface="Courier"/>
              </a:defRPr>
            </a:pPr>
            <a:r>
              <a:rPr sz="1250"/>
              <a:t>  }</a:t>
            </a:r>
          </a:p>
          <a:p>
            <a:pPr marL="114300" indent="-114300" defTabSz="228600">
              <a:buSzPct val="100000"/>
              <a:buAutoNum type="arabicPeriod"/>
              <a:defRPr sz="2500">
                <a:solidFill>
                  <a:srgbClr val="000000"/>
                </a:solidFill>
                <a:latin typeface="Courier"/>
                <a:ea typeface="Courier"/>
                <a:cs typeface="Courier"/>
                <a:sym typeface="Courier"/>
              </a:defRPr>
            </a:pPr>
            <a:r>
              <a:rPr sz="1250"/>
              <a: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7D202-F4A0-317D-D8A6-DA68CE35CDA1}"/>
              </a:ext>
            </a:extLst>
          </p:cNvPr>
          <p:cNvSpPr>
            <a:spLocks noGrp="1"/>
          </p:cNvSpPr>
          <p:nvPr>
            <p:ph type="title"/>
          </p:nvPr>
        </p:nvSpPr>
        <p:spPr/>
        <p:txBody>
          <a:bodyPr/>
          <a:lstStyle/>
          <a:p>
            <a:r>
              <a:rPr lang="en-US" dirty="0"/>
              <a:t>Good code is designed for reuse</a:t>
            </a:r>
          </a:p>
        </p:txBody>
      </p:sp>
      <p:sp>
        <p:nvSpPr>
          <p:cNvPr id="3" name="Content Placeholder 2">
            <a:extLst>
              <a:ext uri="{FF2B5EF4-FFF2-40B4-BE49-F238E27FC236}">
                <a16:creationId xmlns:a16="http://schemas.microsoft.com/office/drawing/2014/main" id="{7D4DF3CB-B4AC-4160-2913-7BBFFED81BFD}"/>
              </a:ext>
            </a:extLst>
          </p:cNvPr>
          <p:cNvSpPr>
            <a:spLocks noGrp="1"/>
          </p:cNvSpPr>
          <p:nvPr>
            <p:ph idx="1"/>
          </p:nvPr>
        </p:nvSpPr>
        <p:spPr>
          <a:xfrm>
            <a:off x="838200" y="1500160"/>
            <a:ext cx="5791200" cy="4351338"/>
          </a:xfrm>
        </p:spPr>
        <p:txBody>
          <a:bodyPr>
            <a:normAutofit/>
          </a:bodyPr>
          <a:lstStyle/>
          <a:p>
            <a:r>
              <a:rPr lang="en-US" dirty="0"/>
              <a:t>Modern applications are assembled from existing code</a:t>
            </a:r>
          </a:p>
          <a:p>
            <a:pPr lvl="1"/>
            <a:r>
              <a:rPr lang="en-US" dirty="0"/>
              <a:t>External dependencies</a:t>
            </a:r>
          </a:p>
          <a:p>
            <a:pPr lvl="1"/>
            <a:r>
              <a:rPr lang="en-US" dirty="0"/>
              <a:t>Internal APIs that get reused</a:t>
            </a:r>
          </a:p>
          <a:p>
            <a:pPr lvl="1"/>
            <a:r>
              <a:rPr lang="en-US" dirty="0"/>
              <a:t>Copy/paste </a:t>
            </a:r>
            <a:r>
              <a:rPr lang="en-US" dirty="0">
                <a:sym typeface="Wingdings" pitchFamily="2" charset="2"/>
              </a:rPr>
              <a:t></a:t>
            </a:r>
          </a:p>
          <a:p>
            <a:r>
              <a:rPr lang="en-US" dirty="0">
                <a:sym typeface="Wingdings" pitchFamily="2" charset="2"/>
              </a:rPr>
              <a:t>Intentional design is key to enabling effective reuse</a:t>
            </a:r>
          </a:p>
          <a:p>
            <a:pPr lvl="1"/>
            <a:endParaRPr lang="en-US" dirty="0"/>
          </a:p>
        </p:txBody>
      </p:sp>
      <p:sp>
        <p:nvSpPr>
          <p:cNvPr id="4" name="Slide Number Placeholder 3">
            <a:extLst>
              <a:ext uri="{FF2B5EF4-FFF2-40B4-BE49-F238E27FC236}">
                <a16:creationId xmlns:a16="http://schemas.microsoft.com/office/drawing/2014/main" id="{1975D093-84F5-5AE2-03DD-C9A51858CB6D}"/>
              </a:ext>
            </a:extLst>
          </p:cNvPr>
          <p:cNvSpPr>
            <a:spLocks noGrp="1"/>
          </p:cNvSpPr>
          <p:nvPr>
            <p:ph type="sldNum" sz="quarter" idx="12"/>
          </p:nvPr>
        </p:nvSpPr>
        <p:spPr/>
        <p:txBody>
          <a:bodyPr/>
          <a:lstStyle/>
          <a:p>
            <a:fld id="{20F37917-FD3A-4669-9018-DA04BCDD3D75}" type="slidenum">
              <a:rPr lang="en-US" smtClean="0"/>
              <a:t>6</a:t>
            </a:fld>
            <a:endParaRPr lang="en-US"/>
          </a:p>
        </p:txBody>
      </p:sp>
      <p:pic>
        <p:nvPicPr>
          <p:cNvPr id="7" name="Picture 6">
            <a:extLst>
              <a:ext uri="{FF2B5EF4-FFF2-40B4-BE49-F238E27FC236}">
                <a16:creationId xmlns:a16="http://schemas.microsoft.com/office/drawing/2014/main" id="{84A4B62D-9179-25EA-2D97-C23B3B1FCEED}"/>
              </a:ext>
            </a:extLst>
          </p:cNvPr>
          <p:cNvPicPr>
            <a:picLocks noChangeAspect="1"/>
          </p:cNvPicPr>
          <p:nvPr/>
        </p:nvPicPr>
        <p:blipFill>
          <a:blip r:embed="rId3"/>
          <a:stretch>
            <a:fillRect/>
          </a:stretch>
        </p:blipFill>
        <p:spPr>
          <a:xfrm>
            <a:off x="6629400" y="1853379"/>
            <a:ext cx="5562600" cy="3644900"/>
          </a:xfrm>
          <a:prstGeom prst="rect">
            <a:avLst/>
          </a:prstGeom>
        </p:spPr>
      </p:pic>
    </p:spTree>
    <p:extLst>
      <p:ext uri="{BB962C8B-B14F-4D97-AF65-F5344CB8AC3E}">
        <p14:creationId xmlns:p14="http://schemas.microsoft.com/office/powerpoint/2010/main" val="17194580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C7D202-F4A0-317D-D8A6-DA68CE35CDA1}"/>
              </a:ext>
            </a:extLst>
          </p:cNvPr>
          <p:cNvSpPr>
            <a:spLocks noGrp="1"/>
          </p:cNvSpPr>
          <p:nvPr>
            <p:ph type="title"/>
          </p:nvPr>
        </p:nvSpPr>
        <p:spPr/>
        <p:txBody>
          <a:bodyPr/>
          <a:lstStyle/>
          <a:p>
            <a:r>
              <a:rPr lang="en-US" dirty="0"/>
              <a:t>Good code is “usable” by developers</a:t>
            </a:r>
          </a:p>
        </p:txBody>
      </p:sp>
      <p:sp>
        <p:nvSpPr>
          <p:cNvPr id="4" name="Slide Number Placeholder 3">
            <a:extLst>
              <a:ext uri="{FF2B5EF4-FFF2-40B4-BE49-F238E27FC236}">
                <a16:creationId xmlns:a16="http://schemas.microsoft.com/office/drawing/2014/main" id="{1975D093-84F5-5AE2-03DD-C9A51858CB6D}"/>
              </a:ext>
            </a:extLst>
          </p:cNvPr>
          <p:cNvSpPr>
            <a:spLocks noGrp="1"/>
          </p:cNvSpPr>
          <p:nvPr>
            <p:ph type="sldNum" sz="quarter" idx="12"/>
          </p:nvPr>
        </p:nvSpPr>
        <p:spPr/>
        <p:txBody>
          <a:bodyPr/>
          <a:lstStyle/>
          <a:p>
            <a:fld id="{20F37917-FD3A-4669-9018-DA04BCDD3D75}" type="slidenum">
              <a:rPr lang="en-US" smtClean="0"/>
              <a:t>7</a:t>
            </a:fld>
            <a:endParaRPr lang="en-US"/>
          </a:p>
        </p:txBody>
      </p:sp>
      <p:pic>
        <p:nvPicPr>
          <p:cNvPr id="1026" name="Picture 2" descr="The Design of Everyday Things: Revised and Expanded Edition: Norman, Don:  8601400351710: Amazon.com: Books">
            <a:extLst>
              <a:ext uri="{FF2B5EF4-FFF2-40B4-BE49-F238E27FC236}">
                <a16:creationId xmlns:a16="http://schemas.microsoft.com/office/drawing/2014/main" id="{91698786-D954-2961-E974-883AA900DF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1510" y="1500160"/>
            <a:ext cx="2969101" cy="4529137"/>
          </a:xfrm>
          <a:prstGeom prst="rect">
            <a:avLst/>
          </a:prstGeom>
          <a:noFill/>
          <a:extLst>
            <a:ext uri="{909E8E84-426E-40DD-AFC4-6F175D3DCCD1}">
              <a14:hiddenFill xmlns:a14="http://schemas.microsoft.com/office/drawing/2010/main">
                <a:solidFill>
                  <a:srgbClr val="FFFFFF"/>
                </a:solidFill>
              </a14:hiddenFill>
            </a:ext>
          </a:extLst>
        </p:spPr>
      </p:pic>
      <p:pic>
        <p:nvPicPr>
          <p:cNvPr id="5" name="1*G6TGxUKN3-QQWNoiHnduNg.jpeg" descr="1*G6TGxUKN3-QQWNoiHnduNg.jpeg">
            <a:extLst>
              <a:ext uri="{FF2B5EF4-FFF2-40B4-BE49-F238E27FC236}">
                <a16:creationId xmlns:a16="http://schemas.microsoft.com/office/drawing/2014/main" id="{9FB20D5C-DF6F-A9CB-FE64-CBAD7FA9A1F7}"/>
              </a:ext>
            </a:extLst>
          </p:cNvPr>
          <p:cNvPicPr>
            <a:picLocks noChangeAspect="1"/>
          </p:cNvPicPr>
          <p:nvPr/>
        </p:nvPicPr>
        <p:blipFill>
          <a:blip r:embed="rId4"/>
          <a:stretch>
            <a:fillRect/>
          </a:stretch>
        </p:blipFill>
        <p:spPr>
          <a:xfrm>
            <a:off x="8213909" y="1500160"/>
            <a:ext cx="3536581" cy="4715441"/>
          </a:xfrm>
          <a:prstGeom prst="rect">
            <a:avLst/>
          </a:prstGeom>
          <a:ln w="3175">
            <a:miter lim="400000"/>
          </a:ln>
        </p:spPr>
      </p:pic>
      <p:pic>
        <p:nvPicPr>
          <p:cNvPr id="6" name="Image" descr="Image">
            <a:extLst>
              <a:ext uri="{FF2B5EF4-FFF2-40B4-BE49-F238E27FC236}">
                <a16:creationId xmlns:a16="http://schemas.microsoft.com/office/drawing/2014/main" id="{7B939788-66D9-B8C6-661E-F26B8C21D2A1}"/>
              </a:ext>
            </a:extLst>
          </p:cNvPr>
          <p:cNvPicPr>
            <a:picLocks noChangeAspect="1"/>
          </p:cNvPicPr>
          <p:nvPr/>
        </p:nvPicPr>
        <p:blipFill>
          <a:blip r:embed="rId5"/>
          <a:stretch>
            <a:fillRect/>
          </a:stretch>
        </p:blipFill>
        <p:spPr>
          <a:xfrm>
            <a:off x="3610414" y="1500160"/>
            <a:ext cx="4403692" cy="4403693"/>
          </a:xfrm>
          <a:prstGeom prst="rect">
            <a:avLst/>
          </a:prstGeom>
          <a:ln w="3175">
            <a:miter lim="400000"/>
          </a:ln>
        </p:spPr>
      </p:pic>
    </p:spTree>
    <p:extLst>
      <p:ext uri="{BB962C8B-B14F-4D97-AF65-F5344CB8AC3E}">
        <p14:creationId xmlns:p14="http://schemas.microsoft.com/office/powerpoint/2010/main" val="2830599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8</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9</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476335333"/>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574748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7565</TotalTime>
  <Words>4795</Words>
  <Application>Microsoft Macintosh PowerPoint</Application>
  <PresentationFormat>Widescreen</PresentationFormat>
  <Paragraphs>537</Paragraphs>
  <Slides>42</Slides>
  <Notes>35</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Arial</vt:lpstr>
      <vt:lpstr>Calibri</vt:lpstr>
      <vt:lpstr>Consolas</vt:lpstr>
      <vt:lpstr>Courier</vt:lpstr>
      <vt:lpstr>Gill Sans</vt:lpstr>
      <vt:lpstr>Helvetica Neue</vt:lpstr>
      <vt:lpstr>Ink Free</vt:lpstr>
      <vt:lpstr>Verdana</vt:lpstr>
      <vt:lpstr>Office Theme</vt:lpstr>
      <vt:lpstr>CS 4530: Fundamentals of Software Engineering Lecture 3: Code-Level Design Principles</vt:lpstr>
      <vt:lpstr>Learning Objectives for this Lesson</vt:lpstr>
      <vt:lpstr>Good code is comprehensible by humans</vt:lpstr>
      <vt:lpstr>Bad code is hard to comprehend</vt:lpstr>
      <vt:lpstr>Bad code is hard to comprehend</vt:lpstr>
      <vt:lpstr>Good code is designed for reuse</vt:lpstr>
      <vt:lpstr>Good code is “usable” by developers</vt:lpstr>
      <vt:lpstr>Use Design to Control Complexity</vt:lpstr>
      <vt:lpstr>Three Scales of Design</vt:lpstr>
      <vt:lpstr>Today’s topic: design principles at the code scale</vt:lpstr>
      <vt:lpstr>Coupling is the biggest source of complexity at the code level</vt:lpstr>
      <vt:lpstr>Five general-purpose design principles</vt:lpstr>
      <vt:lpstr>Principle 1. Use Good Names</vt:lpstr>
      <vt:lpstr>Use Good Names for Variables and Types</vt:lpstr>
      <vt:lpstr>Use Good Names for Functions and Methods</vt:lpstr>
      <vt:lpstr>Use Good Names for Functions and Methods</vt:lpstr>
      <vt:lpstr>Principle 2. Make Your Data Mean Something</vt:lpstr>
      <vt:lpstr>Example:</vt:lpstr>
      <vt:lpstr>We need to write something like this:</vt:lpstr>
      <vt:lpstr>Gulf of Understanding: Interpretation and Representation</vt:lpstr>
      <vt:lpstr>Bad Designs Have a Large Gap Between Interpretation and Representation</vt:lpstr>
      <vt:lpstr>Another example: What does an object represent?</vt:lpstr>
      <vt:lpstr>Principle 3: One Method/One Job</vt:lpstr>
      <vt:lpstr>Principle 4: Don't Repeat Yourself</vt:lpstr>
      <vt:lpstr>A real example</vt:lpstr>
      <vt:lpstr>A real example</vt:lpstr>
      <vt:lpstr>A real example</vt:lpstr>
      <vt:lpstr>Principle 5: Don't Hardcode Things That Are Likely To Change</vt:lpstr>
      <vt:lpstr>Replace magic numbers with good names</vt:lpstr>
      <vt:lpstr>Example</vt:lpstr>
      <vt:lpstr>You might write something like</vt:lpstr>
      <vt:lpstr>So let's represent our data differently</vt:lpstr>
      <vt:lpstr>And now it's easy to rewrite our function</vt:lpstr>
      <vt:lpstr>Review: Learning Objectives for this Lesson</vt:lpstr>
      <vt:lpstr>Additional Material</vt:lpstr>
      <vt:lpstr>Examples of Design at the Structural Scale</vt:lpstr>
      <vt:lpstr>Object-Oriented Architecture</vt:lpstr>
      <vt:lpstr>Pipeline Architecture</vt:lpstr>
      <vt:lpstr>Pipeline + Database</vt:lpstr>
      <vt:lpstr>Layered Architecture</vt:lpstr>
      <vt:lpstr>Layered Architecture (contd)</vt:lpstr>
      <vt:lpstr>Design at the Interaction Scale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Bell, Jonathan</cp:lastModifiedBy>
  <cp:revision>88</cp:revision>
  <dcterms:created xsi:type="dcterms:W3CDTF">2021-01-07T15:19:22Z</dcterms:created>
  <dcterms:modified xsi:type="dcterms:W3CDTF">2022-09-12T18:07:35Z</dcterms:modified>
</cp:coreProperties>
</file>

<file path=docProps/thumbnail.jpeg>
</file>